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512" r:id="rId3"/>
    <p:sldId id="264" r:id="rId4"/>
    <p:sldId id="265" r:id="rId5"/>
    <p:sldId id="535" r:id="rId6"/>
    <p:sldId id="536" r:id="rId7"/>
    <p:sldId id="558" r:id="rId8"/>
    <p:sldId id="551" r:id="rId9"/>
    <p:sldId id="538" r:id="rId10"/>
    <p:sldId id="539" r:id="rId11"/>
    <p:sldId id="553" r:id="rId12"/>
    <p:sldId id="554" r:id="rId13"/>
    <p:sldId id="555" r:id="rId14"/>
    <p:sldId id="556" r:id="rId15"/>
    <p:sldId id="540" r:id="rId16"/>
    <p:sldId id="541" r:id="rId17"/>
    <p:sldId id="557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292" r:id="rId27"/>
    <p:sldId id="559" r:id="rId28"/>
    <p:sldId id="383" r:id="rId29"/>
    <p:sldId id="385" r:id="rId30"/>
    <p:sldId id="386" r:id="rId31"/>
    <p:sldId id="388" r:id="rId32"/>
    <p:sldId id="389" r:id="rId33"/>
    <p:sldId id="390" r:id="rId34"/>
    <p:sldId id="560" r:id="rId35"/>
    <p:sldId id="394" r:id="rId36"/>
    <p:sldId id="395" r:id="rId37"/>
    <p:sldId id="434" r:id="rId38"/>
    <p:sldId id="396" r:id="rId39"/>
    <p:sldId id="397" r:id="rId40"/>
    <p:sldId id="398" r:id="rId41"/>
    <p:sldId id="399" r:id="rId42"/>
    <p:sldId id="533" r:id="rId43"/>
    <p:sldId id="403" r:id="rId44"/>
    <p:sldId id="404" r:id="rId45"/>
    <p:sldId id="405" r:id="rId46"/>
    <p:sldId id="406" r:id="rId47"/>
    <p:sldId id="561" r:id="rId48"/>
    <p:sldId id="408" r:id="rId49"/>
    <p:sldId id="409" r:id="rId50"/>
    <p:sldId id="410" r:id="rId51"/>
    <p:sldId id="411" r:id="rId52"/>
    <p:sldId id="413" r:id="rId53"/>
    <p:sldId id="414" r:id="rId54"/>
    <p:sldId id="534" r:id="rId55"/>
    <p:sldId id="415" r:id="rId56"/>
    <p:sldId id="416" r:id="rId57"/>
    <p:sldId id="417" r:id="rId58"/>
    <p:sldId id="419" r:id="rId59"/>
    <p:sldId id="423" r:id="rId60"/>
    <p:sldId id="424" r:id="rId61"/>
    <p:sldId id="552" r:id="rId62"/>
    <p:sldId id="569" r:id="rId63"/>
    <p:sldId id="562" r:id="rId64"/>
    <p:sldId id="563" r:id="rId65"/>
    <p:sldId id="564" r:id="rId66"/>
    <p:sldId id="565" r:id="rId67"/>
    <p:sldId id="566" r:id="rId68"/>
    <p:sldId id="567" r:id="rId69"/>
    <p:sldId id="568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238" autoAdjust="0"/>
  </p:normalViewPr>
  <p:slideViewPr>
    <p:cSldViewPr snapToGrid="0">
      <p:cViewPr varScale="1">
        <p:scale>
          <a:sx n="63" d="100"/>
          <a:sy n="63" d="100"/>
        </p:scale>
        <p:origin x="1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工作表1!$F$9</c:f>
              <c:strCache>
                <c:ptCount val="1"/>
                <c:pt idx="0">
                  <c:v>generative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工作表1!$G$8:$M$8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工作表1!$G$9:$M$9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0-43E9-A0DF-1B36F1DF2209}"/>
            </c:ext>
          </c:extLst>
        </c:ser>
        <c:ser>
          <c:idx val="1"/>
          <c:order val="1"/>
          <c:tx>
            <c:strRef>
              <c:f>工作表1!$F$10</c:f>
              <c:strCache>
                <c:ptCount val="1"/>
                <c:pt idx="0">
                  <c:v>adversarial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工作表1!$G$8:$M$8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工作表1!$G$10:$M$10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0-43E9-A0DF-1B36F1DF2209}"/>
            </c:ext>
          </c:extLst>
        </c:ser>
        <c:ser>
          <c:idx val="2"/>
          <c:order val="2"/>
          <c:tx>
            <c:strRef>
              <c:f>工作表1!$F$11</c:f>
              <c:strCache>
                <c:ptCount val="1"/>
                <c:pt idx="0">
                  <c:v>reinforcement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工作表1!$G$8:$M$8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工作表1!$G$11:$M$11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0-43E9-A0DF-1B36F1DF2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998056"/>
        <c:axId val="531997072"/>
      </c:barChart>
      <c:catAx>
        <c:axId val="5319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1997072"/>
        <c:crosses val="autoZero"/>
        <c:auto val="1"/>
        <c:lblAlgn val="ctr"/>
        <c:lblOffset val="100"/>
        <c:noMultiLvlLbl val="0"/>
      </c:catAx>
      <c:valAx>
        <c:axId val="53199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199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F8148-CC27-44D0-AD70-19733956762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B4AB013-B31D-4AB5-AAFD-F6A0CF1158D9}">
      <dgm:prSet phldrT="[文字]"/>
      <dgm:spPr/>
      <dgm:t>
        <a:bodyPr/>
        <a:lstStyle/>
        <a:p>
          <a:r>
            <a:rPr lang="en-US" altLang="zh-TW" dirty="0"/>
            <a:t>Basic Idea of GAN</a:t>
          </a:r>
          <a:endParaRPr lang="zh-TW" altLang="en-US" dirty="0"/>
        </a:p>
      </dgm:t>
    </dgm:pt>
    <dgm:pt modelId="{2A303853-7395-4286-9799-A72F2907952E}" type="par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9C00F411-FF23-49C6-9152-D75CFE4DDFBD}" type="sib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DA1F8A4C-8CF8-47B5-AB4D-595B8D678C3D}">
      <dgm:prSet phldrT="[文字]"/>
      <dgm:spPr/>
      <dgm:t>
        <a:bodyPr/>
        <a:lstStyle/>
        <a:p>
          <a:r>
            <a:rPr lang="en-US" altLang="zh-TW" dirty="0"/>
            <a:t>GAN as structured learning</a:t>
          </a:r>
          <a:endParaRPr lang="zh-TW" altLang="en-US" dirty="0"/>
        </a:p>
      </dgm:t>
    </dgm:pt>
    <dgm:pt modelId="{6EF7F0CC-6D5F-4A10-AD9E-0459BD86B583}" type="par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C95890AD-54E6-47AB-8ADF-32C2C2FF5744}" type="sib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58A42B04-3017-4D7F-AE03-4CDB20E6D1B3}">
      <dgm:prSet phldrT="[文字]"/>
      <dgm:spPr/>
      <dgm:t>
        <a:bodyPr/>
        <a:lstStyle/>
        <a:p>
          <a:r>
            <a:rPr lang="en-US" altLang="zh-TW" dirty="0"/>
            <a:t>Can Generator learn by itself?</a:t>
          </a:r>
          <a:endParaRPr lang="zh-TW" altLang="en-US" dirty="0"/>
        </a:p>
      </dgm:t>
    </dgm:pt>
    <dgm:pt modelId="{DDBBCD31-F64D-4BF8-984E-362CA424DE43}" type="par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F6E462D8-4AC1-4E44-9F32-BA9C5FEF97C1}" type="sib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15D5EC52-2C49-473B-81DE-F7165E1D2FEF}">
      <dgm:prSet phldrT="[文字]"/>
      <dgm:spPr/>
      <dgm:t>
        <a:bodyPr/>
        <a:lstStyle/>
        <a:p>
          <a:r>
            <a:rPr lang="en-US" altLang="zh-TW" dirty="0"/>
            <a:t>Can Discriminator generate?</a:t>
          </a:r>
          <a:endParaRPr lang="zh-TW" altLang="en-US" dirty="0"/>
        </a:p>
      </dgm:t>
    </dgm:pt>
    <dgm:pt modelId="{C5460E1D-A6EA-4EBD-B58F-45F3A0A99B04}" type="par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059DD605-D3CE-41E6-91B6-61A32CA8B602}" type="sib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6D0E42B9-F60E-4133-9C08-7EAE6C73EE37}">
      <dgm:prSet phldrT="[文字]"/>
      <dgm:spPr/>
      <dgm:t>
        <a:bodyPr/>
        <a:lstStyle/>
        <a:p>
          <a:r>
            <a:rPr lang="en-US" altLang="zh-TW" dirty="0"/>
            <a:t>A little bit theory </a:t>
          </a:r>
          <a:endParaRPr lang="zh-TW" altLang="en-US" dirty="0"/>
        </a:p>
      </dgm:t>
    </dgm:pt>
    <dgm:pt modelId="{B55F807E-099B-400B-9017-C334CB05A599}" type="parTrans" cxnId="{F7B0AC52-7B00-4AAC-8E09-8039FEBFA991}">
      <dgm:prSet/>
      <dgm:spPr/>
    </dgm:pt>
    <dgm:pt modelId="{E296BB43-C3A6-4163-87C4-B2B3AD378F82}" type="sibTrans" cxnId="{F7B0AC52-7B00-4AAC-8E09-8039FEBFA991}">
      <dgm:prSet/>
      <dgm:spPr/>
    </dgm:pt>
    <dgm:pt modelId="{93870EFA-3811-40BF-8DC8-38257B822A7A}" type="pres">
      <dgm:prSet presAssocID="{3F9F8148-CC27-44D0-AD70-19733956762F}" presName="linear" presStyleCnt="0">
        <dgm:presLayoutVars>
          <dgm:animLvl val="lvl"/>
          <dgm:resizeHandles val="exact"/>
        </dgm:presLayoutVars>
      </dgm:prSet>
      <dgm:spPr/>
    </dgm:pt>
    <dgm:pt modelId="{1854A2D6-3681-4895-8729-28302E1F7600}" type="pres">
      <dgm:prSet presAssocID="{DB4AB013-B31D-4AB5-AAFD-F6A0CF1158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F23DF3-881E-4560-8B5D-90C778EDA8D8}" type="pres">
      <dgm:prSet presAssocID="{9C00F411-FF23-49C6-9152-D75CFE4DDFBD}" presName="spacer" presStyleCnt="0"/>
      <dgm:spPr/>
    </dgm:pt>
    <dgm:pt modelId="{007462BF-A7F8-4BC1-8920-8E6B9D2110D1}" type="pres">
      <dgm:prSet presAssocID="{DA1F8A4C-8CF8-47B5-AB4D-595B8D678C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72CD0-F99A-450F-9D2C-E4783B126286}" type="pres">
      <dgm:prSet presAssocID="{C95890AD-54E6-47AB-8ADF-32C2C2FF5744}" presName="spacer" presStyleCnt="0"/>
      <dgm:spPr/>
    </dgm:pt>
    <dgm:pt modelId="{4E8EF002-F983-4564-8841-F9EF60298D12}" type="pres">
      <dgm:prSet presAssocID="{58A42B04-3017-4D7F-AE03-4CDB20E6D1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F7E07A-4CB0-4553-B9F7-84E4D6FC93FB}" type="pres">
      <dgm:prSet presAssocID="{F6E462D8-4AC1-4E44-9F32-BA9C5FEF97C1}" presName="spacer" presStyleCnt="0"/>
      <dgm:spPr/>
    </dgm:pt>
    <dgm:pt modelId="{652B5942-418F-4420-8E08-ED0C5B52A2E9}" type="pres">
      <dgm:prSet presAssocID="{15D5EC52-2C49-473B-81DE-F7165E1D2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2C854-0A3F-4913-8E8B-0C8DD0672A66}" type="pres">
      <dgm:prSet presAssocID="{059DD605-D3CE-41E6-91B6-61A32CA8B602}" presName="spacer" presStyleCnt="0"/>
      <dgm:spPr/>
    </dgm:pt>
    <dgm:pt modelId="{99C5DB17-E09B-4062-A453-58824B10BCDE}" type="pres">
      <dgm:prSet presAssocID="{6D0E42B9-F60E-4133-9C08-7EAE6C73EE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56D805-6887-4DF2-9229-776E64B5E154}" type="presOf" srcId="{DB4AB013-B31D-4AB5-AAFD-F6A0CF1158D9}" destId="{1854A2D6-3681-4895-8729-28302E1F7600}" srcOrd="0" destOrd="0" presId="urn:microsoft.com/office/officeart/2005/8/layout/vList2"/>
    <dgm:cxn modelId="{2F437A1F-145C-46C2-9E7B-8E7736F0243F}" srcId="{3F9F8148-CC27-44D0-AD70-19733956762F}" destId="{DB4AB013-B31D-4AB5-AAFD-F6A0CF1158D9}" srcOrd="0" destOrd="0" parTransId="{2A303853-7395-4286-9799-A72F2907952E}" sibTransId="{9C00F411-FF23-49C6-9152-D75CFE4DDFBD}"/>
    <dgm:cxn modelId="{DF68265B-BBB8-4F72-84B4-42DFC3BC947B}" type="presOf" srcId="{15D5EC52-2C49-473B-81DE-F7165E1D2FEF}" destId="{652B5942-418F-4420-8E08-ED0C5B52A2E9}" srcOrd="0" destOrd="0" presId="urn:microsoft.com/office/officeart/2005/8/layout/vList2"/>
    <dgm:cxn modelId="{14FB0172-6695-402F-9756-360CBA7181AB}" type="presOf" srcId="{3F9F8148-CC27-44D0-AD70-19733956762F}" destId="{93870EFA-3811-40BF-8DC8-38257B822A7A}" srcOrd="0" destOrd="0" presId="urn:microsoft.com/office/officeart/2005/8/layout/vList2"/>
    <dgm:cxn modelId="{F7B0AC52-7B00-4AAC-8E09-8039FEBFA991}" srcId="{3F9F8148-CC27-44D0-AD70-19733956762F}" destId="{6D0E42B9-F60E-4133-9C08-7EAE6C73EE37}" srcOrd="4" destOrd="0" parTransId="{B55F807E-099B-400B-9017-C334CB05A599}" sibTransId="{E296BB43-C3A6-4163-87C4-B2B3AD378F82}"/>
    <dgm:cxn modelId="{D77D4D56-D0B2-4309-A206-2AAEF393B074}" srcId="{3F9F8148-CC27-44D0-AD70-19733956762F}" destId="{DA1F8A4C-8CF8-47B5-AB4D-595B8D678C3D}" srcOrd="1" destOrd="0" parTransId="{6EF7F0CC-6D5F-4A10-AD9E-0459BD86B583}" sibTransId="{C95890AD-54E6-47AB-8ADF-32C2C2FF5744}"/>
    <dgm:cxn modelId="{3E61A9B8-C876-42E0-BC0B-A4F4A6425B20}" type="presOf" srcId="{58A42B04-3017-4D7F-AE03-4CDB20E6D1B3}" destId="{4E8EF002-F983-4564-8841-F9EF60298D12}" srcOrd="0" destOrd="0" presId="urn:microsoft.com/office/officeart/2005/8/layout/vList2"/>
    <dgm:cxn modelId="{7071BBC1-94F8-4C32-871C-2C7BE413D121}" type="presOf" srcId="{DA1F8A4C-8CF8-47B5-AB4D-595B8D678C3D}" destId="{007462BF-A7F8-4BC1-8920-8E6B9D2110D1}" srcOrd="0" destOrd="0" presId="urn:microsoft.com/office/officeart/2005/8/layout/vList2"/>
    <dgm:cxn modelId="{02589BC9-D423-4F36-B259-4DE6918E9B6B}" type="presOf" srcId="{6D0E42B9-F60E-4133-9C08-7EAE6C73EE37}" destId="{99C5DB17-E09B-4062-A453-58824B10BCDE}" srcOrd="0" destOrd="0" presId="urn:microsoft.com/office/officeart/2005/8/layout/vList2"/>
    <dgm:cxn modelId="{1DE37DFA-936A-4416-AF30-66E9F31B4BF2}" srcId="{3F9F8148-CC27-44D0-AD70-19733956762F}" destId="{15D5EC52-2C49-473B-81DE-F7165E1D2FEF}" srcOrd="3" destOrd="0" parTransId="{C5460E1D-A6EA-4EBD-B58F-45F3A0A99B04}" sibTransId="{059DD605-D3CE-41E6-91B6-61A32CA8B602}"/>
    <dgm:cxn modelId="{927B41FD-7154-4D27-A136-319753A89326}" srcId="{3F9F8148-CC27-44D0-AD70-19733956762F}" destId="{58A42B04-3017-4D7F-AE03-4CDB20E6D1B3}" srcOrd="2" destOrd="0" parTransId="{DDBBCD31-F64D-4BF8-984E-362CA424DE43}" sibTransId="{F6E462D8-4AC1-4E44-9F32-BA9C5FEF97C1}"/>
    <dgm:cxn modelId="{B62BCE54-2550-4DF8-BAAE-56E9529D94AA}" type="presParOf" srcId="{93870EFA-3811-40BF-8DC8-38257B822A7A}" destId="{1854A2D6-3681-4895-8729-28302E1F7600}" srcOrd="0" destOrd="0" presId="urn:microsoft.com/office/officeart/2005/8/layout/vList2"/>
    <dgm:cxn modelId="{99FF8532-6B4C-4014-AE7A-0447DE06ED5D}" type="presParOf" srcId="{93870EFA-3811-40BF-8DC8-38257B822A7A}" destId="{1DF23DF3-881E-4560-8B5D-90C778EDA8D8}" srcOrd="1" destOrd="0" presId="urn:microsoft.com/office/officeart/2005/8/layout/vList2"/>
    <dgm:cxn modelId="{3E671542-9075-402F-8CDF-E10D60CFA8C6}" type="presParOf" srcId="{93870EFA-3811-40BF-8DC8-38257B822A7A}" destId="{007462BF-A7F8-4BC1-8920-8E6B9D2110D1}" srcOrd="2" destOrd="0" presId="urn:microsoft.com/office/officeart/2005/8/layout/vList2"/>
    <dgm:cxn modelId="{04F3A8C6-BAA4-41DC-A9D9-F1FB016CC05F}" type="presParOf" srcId="{93870EFA-3811-40BF-8DC8-38257B822A7A}" destId="{46572CD0-F99A-450F-9D2C-E4783B126286}" srcOrd="3" destOrd="0" presId="urn:microsoft.com/office/officeart/2005/8/layout/vList2"/>
    <dgm:cxn modelId="{28047307-7166-470D-9410-4D7897AE6920}" type="presParOf" srcId="{93870EFA-3811-40BF-8DC8-38257B822A7A}" destId="{4E8EF002-F983-4564-8841-F9EF60298D12}" srcOrd="4" destOrd="0" presId="urn:microsoft.com/office/officeart/2005/8/layout/vList2"/>
    <dgm:cxn modelId="{0365059C-0F0B-4127-B7C4-632F7DDE9FED}" type="presParOf" srcId="{93870EFA-3811-40BF-8DC8-38257B822A7A}" destId="{03F7E07A-4CB0-4553-B9F7-84E4D6FC93FB}" srcOrd="5" destOrd="0" presId="urn:microsoft.com/office/officeart/2005/8/layout/vList2"/>
    <dgm:cxn modelId="{824BF933-AA85-4CDE-AD7D-C3C90EBF8733}" type="presParOf" srcId="{93870EFA-3811-40BF-8DC8-38257B822A7A}" destId="{652B5942-418F-4420-8E08-ED0C5B52A2E9}" srcOrd="6" destOrd="0" presId="urn:microsoft.com/office/officeart/2005/8/layout/vList2"/>
    <dgm:cxn modelId="{CE1971E5-378D-4F60-B5FD-E8BE58FD4A07}" type="presParOf" srcId="{93870EFA-3811-40BF-8DC8-38257B822A7A}" destId="{6142C854-0A3F-4913-8E8B-0C8DD0672A66}" srcOrd="7" destOrd="0" presId="urn:microsoft.com/office/officeart/2005/8/layout/vList2"/>
    <dgm:cxn modelId="{BBCF7C6A-A8DB-4F08-AA8C-97563C09EFA1}" type="presParOf" srcId="{93870EFA-3811-40BF-8DC8-38257B822A7A}" destId="{99C5DB17-E09B-4062-A453-58824B10BC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F8148-CC27-44D0-AD70-19733956762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B4AB013-B31D-4AB5-AAFD-F6A0CF1158D9}">
      <dgm:prSet phldrT="[文字]"/>
      <dgm:spPr/>
      <dgm:t>
        <a:bodyPr/>
        <a:lstStyle/>
        <a:p>
          <a:r>
            <a:rPr lang="en-US" altLang="zh-TW" dirty="0"/>
            <a:t>Basic Idea of GAN</a:t>
          </a:r>
          <a:endParaRPr lang="zh-TW" altLang="en-US" dirty="0"/>
        </a:p>
      </dgm:t>
    </dgm:pt>
    <dgm:pt modelId="{2A303853-7395-4286-9799-A72F2907952E}" type="par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9C00F411-FF23-49C6-9152-D75CFE4DDFBD}" type="sib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DA1F8A4C-8CF8-47B5-AB4D-595B8D678C3D}">
      <dgm:prSet phldrT="[文字]"/>
      <dgm:spPr/>
      <dgm:t>
        <a:bodyPr/>
        <a:lstStyle/>
        <a:p>
          <a:r>
            <a:rPr lang="en-US" altLang="zh-TW" dirty="0"/>
            <a:t>GAN as structured learning</a:t>
          </a:r>
          <a:endParaRPr lang="zh-TW" altLang="en-US" dirty="0"/>
        </a:p>
      </dgm:t>
    </dgm:pt>
    <dgm:pt modelId="{6EF7F0CC-6D5F-4A10-AD9E-0459BD86B583}" type="par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C95890AD-54E6-47AB-8ADF-32C2C2FF5744}" type="sib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58A42B04-3017-4D7F-AE03-4CDB20E6D1B3}">
      <dgm:prSet phldrT="[文字]"/>
      <dgm:spPr/>
      <dgm:t>
        <a:bodyPr/>
        <a:lstStyle/>
        <a:p>
          <a:r>
            <a:rPr lang="en-US" altLang="zh-TW" dirty="0"/>
            <a:t>Can Generator learn by itself?</a:t>
          </a:r>
          <a:endParaRPr lang="zh-TW" altLang="en-US" dirty="0"/>
        </a:p>
      </dgm:t>
    </dgm:pt>
    <dgm:pt modelId="{DDBBCD31-F64D-4BF8-984E-362CA424DE43}" type="par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F6E462D8-4AC1-4E44-9F32-BA9C5FEF97C1}" type="sib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15D5EC52-2C49-473B-81DE-F7165E1D2FEF}">
      <dgm:prSet phldrT="[文字]"/>
      <dgm:spPr/>
      <dgm:t>
        <a:bodyPr/>
        <a:lstStyle/>
        <a:p>
          <a:r>
            <a:rPr lang="en-US" altLang="zh-TW" dirty="0"/>
            <a:t>Can Discriminator generate?</a:t>
          </a:r>
          <a:endParaRPr lang="zh-TW" altLang="en-US" dirty="0"/>
        </a:p>
      </dgm:t>
    </dgm:pt>
    <dgm:pt modelId="{C5460E1D-A6EA-4EBD-B58F-45F3A0A99B04}" type="par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059DD605-D3CE-41E6-91B6-61A32CA8B602}" type="sib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6D0E42B9-F60E-4133-9C08-7EAE6C73EE37}">
      <dgm:prSet phldrT="[文字]"/>
      <dgm:spPr/>
      <dgm:t>
        <a:bodyPr/>
        <a:lstStyle/>
        <a:p>
          <a:r>
            <a:rPr lang="en-US" altLang="zh-TW" dirty="0"/>
            <a:t>A little bit theory </a:t>
          </a:r>
          <a:endParaRPr lang="zh-TW" altLang="en-US" dirty="0"/>
        </a:p>
      </dgm:t>
    </dgm:pt>
    <dgm:pt modelId="{B55F807E-099B-400B-9017-C334CB05A599}" type="parTrans" cxnId="{F7B0AC52-7B00-4AAC-8E09-8039FEBFA991}">
      <dgm:prSet/>
      <dgm:spPr/>
    </dgm:pt>
    <dgm:pt modelId="{E296BB43-C3A6-4163-87C4-B2B3AD378F82}" type="sibTrans" cxnId="{F7B0AC52-7B00-4AAC-8E09-8039FEBFA991}">
      <dgm:prSet/>
      <dgm:spPr/>
    </dgm:pt>
    <dgm:pt modelId="{93870EFA-3811-40BF-8DC8-38257B822A7A}" type="pres">
      <dgm:prSet presAssocID="{3F9F8148-CC27-44D0-AD70-19733956762F}" presName="linear" presStyleCnt="0">
        <dgm:presLayoutVars>
          <dgm:animLvl val="lvl"/>
          <dgm:resizeHandles val="exact"/>
        </dgm:presLayoutVars>
      </dgm:prSet>
      <dgm:spPr/>
    </dgm:pt>
    <dgm:pt modelId="{1854A2D6-3681-4895-8729-28302E1F7600}" type="pres">
      <dgm:prSet presAssocID="{DB4AB013-B31D-4AB5-AAFD-F6A0CF1158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F23DF3-881E-4560-8B5D-90C778EDA8D8}" type="pres">
      <dgm:prSet presAssocID="{9C00F411-FF23-49C6-9152-D75CFE4DDFBD}" presName="spacer" presStyleCnt="0"/>
      <dgm:spPr/>
    </dgm:pt>
    <dgm:pt modelId="{007462BF-A7F8-4BC1-8920-8E6B9D2110D1}" type="pres">
      <dgm:prSet presAssocID="{DA1F8A4C-8CF8-47B5-AB4D-595B8D678C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72CD0-F99A-450F-9D2C-E4783B126286}" type="pres">
      <dgm:prSet presAssocID="{C95890AD-54E6-47AB-8ADF-32C2C2FF5744}" presName="spacer" presStyleCnt="0"/>
      <dgm:spPr/>
    </dgm:pt>
    <dgm:pt modelId="{4E8EF002-F983-4564-8841-F9EF60298D12}" type="pres">
      <dgm:prSet presAssocID="{58A42B04-3017-4D7F-AE03-4CDB20E6D1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F7E07A-4CB0-4553-B9F7-84E4D6FC93FB}" type="pres">
      <dgm:prSet presAssocID="{F6E462D8-4AC1-4E44-9F32-BA9C5FEF97C1}" presName="spacer" presStyleCnt="0"/>
      <dgm:spPr/>
    </dgm:pt>
    <dgm:pt modelId="{652B5942-418F-4420-8E08-ED0C5B52A2E9}" type="pres">
      <dgm:prSet presAssocID="{15D5EC52-2C49-473B-81DE-F7165E1D2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2C854-0A3F-4913-8E8B-0C8DD0672A66}" type="pres">
      <dgm:prSet presAssocID="{059DD605-D3CE-41E6-91B6-61A32CA8B602}" presName="spacer" presStyleCnt="0"/>
      <dgm:spPr/>
    </dgm:pt>
    <dgm:pt modelId="{99C5DB17-E09B-4062-A453-58824B10BCDE}" type="pres">
      <dgm:prSet presAssocID="{6D0E42B9-F60E-4133-9C08-7EAE6C73EE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56D805-6887-4DF2-9229-776E64B5E154}" type="presOf" srcId="{DB4AB013-B31D-4AB5-AAFD-F6A0CF1158D9}" destId="{1854A2D6-3681-4895-8729-28302E1F7600}" srcOrd="0" destOrd="0" presId="urn:microsoft.com/office/officeart/2005/8/layout/vList2"/>
    <dgm:cxn modelId="{2F437A1F-145C-46C2-9E7B-8E7736F0243F}" srcId="{3F9F8148-CC27-44D0-AD70-19733956762F}" destId="{DB4AB013-B31D-4AB5-AAFD-F6A0CF1158D9}" srcOrd="0" destOrd="0" parTransId="{2A303853-7395-4286-9799-A72F2907952E}" sibTransId="{9C00F411-FF23-49C6-9152-D75CFE4DDFBD}"/>
    <dgm:cxn modelId="{DF68265B-BBB8-4F72-84B4-42DFC3BC947B}" type="presOf" srcId="{15D5EC52-2C49-473B-81DE-F7165E1D2FEF}" destId="{652B5942-418F-4420-8E08-ED0C5B52A2E9}" srcOrd="0" destOrd="0" presId="urn:microsoft.com/office/officeart/2005/8/layout/vList2"/>
    <dgm:cxn modelId="{14FB0172-6695-402F-9756-360CBA7181AB}" type="presOf" srcId="{3F9F8148-CC27-44D0-AD70-19733956762F}" destId="{93870EFA-3811-40BF-8DC8-38257B822A7A}" srcOrd="0" destOrd="0" presId="urn:microsoft.com/office/officeart/2005/8/layout/vList2"/>
    <dgm:cxn modelId="{F7B0AC52-7B00-4AAC-8E09-8039FEBFA991}" srcId="{3F9F8148-CC27-44D0-AD70-19733956762F}" destId="{6D0E42B9-F60E-4133-9C08-7EAE6C73EE37}" srcOrd="4" destOrd="0" parTransId="{B55F807E-099B-400B-9017-C334CB05A599}" sibTransId="{E296BB43-C3A6-4163-87C4-B2B3AD378F82}"/>
    <dgm:cxn modelId="{D77D4D56-D0B2-4309-A206-2AAEF393B074}" srcId="{3F9F8148-CC27-44D0-AD70-19733956762F}" destId="{DA1F8A4C-8CF8-47B5-AB4D-595B8D678C3D}" srcOrd="1" destOrd="0" parTransId="{6EF7F0CC-6D5F-4A10-AD9E-0459BD86B583}" sibTransId="{C95890AD-54E6-47AB-8ADF-32C2C2FF5744}"/>
    <dgm:cxn modelId="{3E61A9B8-C876-42E0-BC0B-A4F4A6425B20}" type="presOf" srcId="{58A42B04-3017-4D7F-AE03-4CDB20E6D1B3}" destId="{4E8EF002-F983-4564-8841-F9EF60298D12}" srcOrd="0" destOrd="0" presId="urn:microsoft.com/office/officeart/2005/8/layout/vList2"/>
    <dgm:cxn modelId="{7071BBC1-94F8-4C32-871C-2C7BE413D121}" type="presOf" srcId="{DA1F8A4C-8CF8-47B5-AB4D-595B8D678C3D}" destId="{007462BF-A7F8-4BC1-8920-8E6B9D2110D1}" srcOrd="0" destOrd="0" presId="urn:microsoft.com/office/officeart/2005/8/layout/vList2"/>
    <dgm:cxn modelId="{02589BC9-D423-4F36-B259-4DE6918E9B6B}" type="presOf" srcId="{6D0E42B9-F60E-4133-9C08-7EAE6C73EE37}" destId="{99C5DB17-E09B-4062-A453-58824B10BCDE}" srcOrd="0" destOrd="0" presId="urn:microsoft.com/office/officeart/2005/8/layout/vList2"/>
    <dgm:cxn modelId="{1DE37DFA-936A-4416-AF30-66E9F31B4BF2}" srcId="{3F9F8148-CC27-44D0-AD70-19733956762F}" destId="{15D5EC52-2C49-473B-81DE-F7165E1D2FEF}" srcOrd="3" destOrd="0" parTransId="{C5460E1D-A6EA-4EBD-B58F-45F3A0A99B04}" sibTransId="{059DD605-D3CE-41E6-91B6-61A32CA8B602}"/>
    <dgm:cxn modelId="{927B41FD-7154-4D27-A136-319753A89326}" srcId="{3F9F8148-CC27-44D0-AD70-19733956762F}" destId="{58A42B04-3017-4D7F-AE03-4CDB20E6D1B3}" srcOrd="2" destOrd="0" parTransId="{DDBBCD31-F64D-4BF8-984E-362CA424DE43}" sibTransId="{F6E462D8-4AC1-4E44-9F32-BA9C5FEF97C1}"/>
    <dgm:cxn modelId="{B62BCE54-2550-4DF8-BAAE-56E9529D94AA}" type="presParOf" srcId="{93870EFA-3811-40BF-8DC8-38257B822A7A}" destId="{1854A2D6-3681-4895-8729-28302E1F7600}" srcOrd="0" destOrd="0" presId="urn:microsoft.com/office/officeart/2005/8/layout/vList2"/>
    <dgm:cxn modelId="{99FF8532-6B4C-4014-AE7A-0447DE06ED5D}" type="presParOf" srcId="{93870EFA-3811-40BF-8DC8-38257B822A7A}" destId="{1DF23DF3-881E-4560-8B5D-90C778EDA8D8}" srcOrd="1" destOrd="0" presId="urn:microsoft.com/office/officeart/2005/8/layout/vList2"/>
    <dgm:cxn modelId="{3E671542-9075-402F-8CDF-E10D60CFA8C6}" type="presParOf" srcId="{93870EFA-3811-40BF-8DC8-38257B822A7A}" destId="{007462BF-A7F8-4BC1-8920-8E6B9D2110D1}" srcOrd="2" destOrd="0" presId="urn:microsoft.com/office/officeart/2005/8/layout/vList2"/>
    <dgm:cxn modelId="{04F3A8C6-BAA4-41DC-A9D9-F1FB016CC05F}" type="presParOf" srcId="{93870EFA-3811-40BF-8DC8-38257B822A7A}" destId="{46572CD0-F99A-450F-9D2C-E4783B126286}" srcOrd="3" destOrd="0" presId="urn:microsoft.com/office/officeart/2005/8/layout/vList2"/>
    <dgm:cxn modelId="{28047307-7166-470D-9410-4D7897AE6920}" type="presParOf" srcId="{93870EFA-3811-40BF-8DC8-38257B822A7A}" destId="{4E8EF002-F983-4564-8841-F9EF60298D12}" srcOrd="4" destOrd="0" presId="urn:microsoft.com/office/officeart/2005/8/layout/vList2"/>
    <dgm:cxn modelId="{0365059C-0F0B-4127-B7C4-632F7DDE9FED}" type="presParOf" srcId="{93870EFA-3811-40BF-8DC8-38257B822A7A}" destId="{03F7E07A-4CB0-4553-B9F7-84E4D6FC93FB}" srcOrd="5" destOrd="0" presId="urn:microsoft.com/office/officeart/2005/8/layout/vList2"/>
    <dgm:cxn modelId="{824BF933-AA85-4CDE-AD7D-C3C90EBF8733}" type="presParOf" srcId="{93870EFA-3811-40BF-8DC8-38257B822A7A}" destId="{652B5942-418F-4420-8E08-ED0C5B52A2E9}" srcOrd="6" destOrd="0" presId="urn:microsoft.com/office/officeart/2005/8/layout/vList2"/>
    <dgm:cxn modelId="{CE1971E5-378D-4F60-B5FD-E8BE58FD4A07}" type="presParOf" srcId="{93870EFA-3811-40BF-8DC8-38257B822A7A}" destId="{6142C854-0A3F-4913-8E8B-0C8DD0672A66}" srcOrd="7" destOrd="0" presId="urn:microsoft.com/office/officeart/2005/8/layout/vList2"/>
    <dgm:cxn modelId="{BBCF7C6A-A8DB-4F08-AA8C-97563C09EFA1}" type="presParOf" srcId="{93870EFA-3811-40BF-8DC8-38257B822A7A}" destId="{99C5DB17-E09B-4062-A453-58824B10BC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EFC93-5048-484F-B670-D73DA66586D8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9D74AAD5-5DBC-4D8A-AF9B-F7DE6F1FD674}">
      <dgm:prSet phldrT="[文字]" custT="1"/>
      <dgm:spPr/>
      <dgm:t>
        <a:bodyPr/>
        <a:lstStyle/>
        <a:p>
          <a:r>
            <a:rPr lang="en-US" altLang="zh-TW" sz="2400" dirty="0"/>
            <a:t>Bottom Up</a:t>
          </a:r>
          <a:endParaRPr lang="zh-TW" altLang="en-US" sz="2400" dirty="0"/>
        </a:p>
      </dgm:t>
    </dgm:pt>
    <dgm:pt modelId="{1E859A8E-92F6-4991-8B7F-664A5B5A2D3F}" type="parTrans" cxnId="{AD549861-0270-4387-971D-147997FAFAC7}">
      <dgm:prSet/>
      <dgm:spPr/>
      <dgm:t>
        <a:bodyPr/>
        <a:lstStyle/>
        <a:p>
          <a:endParaRPr lang="zh-TW" altLang="en-US"/>
        </a:p>
      </dgm:t>
    </dgm:pt>
    <dgm:pt modelId="{FECDCEF2-062A-4351-8EED-5FAB1CE91BA2}" type="sibTrans" cxnId="{AD549861-0270-4387-971D-147997FAFAC7}">
      <dgm:prSet/>
      <dgm:spPr/>
      <dgm:t>
        <a:bodyPr/>
        <a:lstStyle/>
        <a:p>
          <a:endParaRPr lang="zh-TW" altLang="en-US"/>
        </a:p>
      </dgm:t>
    </dgm:pt>
    <dgm:pt modelId="{3209BBC2-3733-46E4-BE27-F1BD5CB84C26}">
      <dgm:prSet phldrT="[文字]" custT="1"/>
      <dgm:spPr/>
      <dgm:t>
        <a:bodyPr/>
        <a:lstStyle/>
        <a:p>
          <a:r>
            <a:rPr lang="en-US" altLang="zh-TW" sz="2400" dirty="0"/>
            <a:t>Top</a:t>
          </a:r>
        </a:p>
        <a:p>
          <a:r>
            <a:rPr lang="en-US" altLang="zh-TW" sz="2400" dirty="0"/>
            <a:t>Down</a:t>
          </a:r>
          <a:endParaRPr lang="zh-TW" altLang="en-US" sz="2400" dirty="0"/>
        </a:p>
      </dgm:t>
    </dgm:pt>
    <dgm:pt modelId="{FCA78912-D62B-41BE-BF89-7CA99524664A}" type="parTrans" cxnId="{E96D680D-D45E-4FA1-8D5E-A8B5E60817DD}">
      <dgm:prSet/>
      <dgm:spPr/>
      <dgm:t>
        <a:bodyPr/>
        <a:lstStyle/>
        <a:p>
          <a:endParaRPr lang="zh-TW" altLang="en-US"/>
        </a:p>
      </dgm:t>
    </dgm:pt>
    <dgm:pt modelId="{0494B8AA-BF7B-4171-BC3F-CA162FAC6AC3}" type="sibTrans" cxnId="{E96D680D-D45E-4FA1-8D5E-A8B5E60817DD}">
      <dgm:prSet/>
      <dgm:spPr/>
      <dgm:t>
        <a:bodyPr/>
        <a:lstStyle/>
        <a:p>
          <a:endParaRPr lang="zh-TW" altLang="en-US"/>
        </a:p>
      </dgm:t>
    </dgm:pt>
    <dgm:pt modelId="{6F538C92-D99E-4F39-BBB3-8A9614E4D69B}">
      <dgm:prSet phldrT="[文字]" custT="1"/>
      <dgm:spPr/>
      <dgm:t>
        <a:bodyPr/>
        <a:lstStyle/>
        <a:p>
          <a:r>
            <a:rPr lang="en-US" altLang="zh-TW" sz="2400" dirty="0"/>
            <a:t>Generative Adversarial Network (GAN)</a:t>
          </a:r>
          <a:endParaRPr lang="zh-TW" altLang="en-US" sz="2400" dirty="0"/>
        </a:p>
      </dgm:t>
    </dgm:pt>
    <dgm:pt modelId="{5D3381F2-1099-4951-940F-BCE9F81C1573}" type="parTrans" cxnId="{E73CA485-2758-48DA-B780-A882E0B8229D}">
      <dgm:prSet/>
      <dgm:spPr/>
      <dgm:t>
        <a:bodyPr/>
        <a:lstStyle/>
        <a:p>
          <a:endParaRPr lang="zh-TW" altLang="en-US"/>
        </a:p>
      </dgm:t>
    </dgm:pt>
    <dgm:pt modelId="{5725E488-2075-4187-8B70-FF83F4742466}" type="sibTrans" cxnId="{E73CA485-2758-48DA-B780-A882E0B8229D}">
      <dgm:prSet/>
      <dgm:spPr/>
      <dgm:t>
        <a:bodyPr/>
        <a:lstStyle/>
        <a:p>
          <a:endParaRPr lang="zh-TW" altLang="en-US"/>
        </a:p>
      </dgm:t>
    </dgm:pt>
    <dgm:pt modelId="{2C93D1AB-8E66-451D-BBA8-7934BAF96349}" type="pres">
      <dgm:prSet presAssocID="{1B0EFC93-5048-484F-B670-D73DA66586D8}" presName="Name0" presStyleCnt="0">
        <dgm:presLayoutVars>
          <dgm:dir/>
          <dgm:resizeHandles val="exact"/>
        </dgm:presLayoutVars>
      </dgm:prSet>
      <dgm:spPr/>
    </dgm:pt>
    <dgm:pt modelId="{003FA940-022B-4BDE-9CE3-1AE02E764101}" type="pres">
      <dgm:prSet presAssocID="{1B0EFC93-5048-484F-B670-D73DA66586D8}" presName="vNodes" presStyleCnt="0"/>
      <dgm:spPr/>
    </dgm:pt>
    <dgm:pt modelId="{88C5FCFF-A143-4610-9771-20197DEDA499}" type="pres">
      <dgm:prSet presAssocID="{9D74AAD5-5DBC-4D8A-AF9B-F7DE6F1FD674}" presName="node" presStyleLbl="node1" presStyleIdx="0" presStyleCnt="3">
        <dgm:presLayoutVars>
          <dgm:bulletEnabled val="1"/>
        </dgm:presLayoutVars>
      </dgm:prSet>
      <dgm:spPr/>
    </dgm:pt>
    <dgm:pt modelId="{DF3FAD8B-75C9-4BFB-8F30-71FC741E3256}" type="pres">
      <dgm:prSet presAssocID="{FECDCEF2-062A-4351-8EED-5FAB1CE91BA2}" presName="spacerT" presStyleCnt="0"/>
      <dgm:spPr/>
    </dgm:pt>
    <dgm:pt modelId="{909E2B40-CBE6-41C2-A62C-354402C71011}" type="pres">
      <dgm:prSet presAssocID="{FECDCEF2-062A-4351-8EED-5FAB1CE91BA2}" presName="sibTrans" presStyleLbl="sibTrans2D1" presStyleIdx="0" presStyleCnt="2"/>
      <dgm:spPr/>
    </dgm:pt>
    <dgm:pt modelId="{7CB23B15-5DD7-4CE6-8258-F684BF4CC50A}" type="pres">
      <dgm:prSet presAssocID="{FECDCEF2-062A-4351-8EED-5FAB1CE91BA2}" presName="spacerB" presStyleCnt="0"/>
      <dgm:spPr/>
    </dgm:pt>
    <dgm:pt modelId="{BEB455FD-0CCB-40BF-A1D9-05024398ED44}" type="pres">
      <dgm:prSet presAssocID="{3209BBC2-3733-46E4-BE27-F1BD5CB84C26}" presName="node" presStyleLbl="node1" presStyleIdx="1" presStyleCnt="3">
        <dgm:presLayoutVars>
          <dgm:bulletEnabled val="1"/>
        </dgm:presLayoutVars>
      </dgm:prSet>
      <dgm:spPr/>
    </dgm:pt>
    <dgm:pt modelId="{ED28DBDE-5AB6-4947-987E-D33229914AE4}" type="pres">
      <dgm:prSet presAssocID="{1B0EFC93-5048-484F-B670-D73DA66586D8}" presName="sibTransLast" presStyleLbl="sibTrans2D1" presStyleIdx="1" presStyleCnt="2"/>
      <dgm:spPr/>
    </dgm:pt>
    <dgm:pt modelId="{2A993F92-AD62-4A6D-A8B7-CED33060C40E}" type="pres">
      <dgm:prSet presAssocID="{1B0EFC93-5048-484F-B670-D73DA66586D8}" presName="connectorText" presStyleLbl="sibTrans2D1" presStyleIdx="1" presStyleCnt="2"/>
      <dgm:spPr/>
    </dgm:pt>
    <dgm:pt modelId="{0EC821C6-4262-41E5-A032-50774887146E}" type="pres">
      <dgm:prSet presAssocID="{1B0EFC93-5048-484F-B670-D73DA66586D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F680D02-B11E-49B2-B057-77ABCBEE28CD}" type="presOf" srcId="{0494B8AA-BF7B-4171-BC3F-CA162FAC6AC3}" destId="{ED28DBDE-5AB6-4947-987E-D33229914AE4}" srcOrd="0" destOrd="0" presId="urn:microsoft.com/office/officeart/2005/8/layout/equation2"/>
    <dgm:cxn modelId="{E96D680D-D45E-4FA1-8D5E-A8B5E60817DD}" srcId="{1B0EFC93-5048-484F-B670-D73DA66586D8}" destId="{3209BBC2-3733-46E4-BE27-F1BD5CB84C26}" srcOrd="1" destOrd="0" parTransId="{FCA78912-D62B-41BE-BF89-7CA99524664A}" sibTransId="{0494B8AA-BF7B-4171-BC3F-CA162FAC6AC3}"/>
    <dgm:cxn modelId="{AAACA23C-5094-4279-9F29-E9E2213E944A}" type="presOf" srcId="{3209BBC2-3733-46E4-BE27-F1BD5CB84C26}" destId="{BEB455FD-0CCB-40BF-A1D9-05024398ED44}" srcOrd="0" destOrd="0" presId="urn:microsoft.com/office/officeart/2005/8/layout/equation2"/>
    <dgm:cxn modelId="{5F6F1F5B-36D3-4432-8366-3894FF6757F0}" type="presOf" srcId="{1B0EFC93-5048-484F-B670-D73DA66586D8}" destId="{2C93D1AB-8E66-451D-BBA8-7934BAF96349}" srcOrd="0" destOrd="0" presId="urn:microsoft.com/office/officeart/2005/8/layout/equation2"/>
    <dgm:cxn modelId="{AD549861-0270-4387-971D-147997FAFAC7}" srcId="{1B0EFC93-5048-484F-B670-D73DA66586D8}" destId="{9D74AAD5-5DBC-4D8A-AF9B-F7DE6F1FD674}" srcOrd="0" destOrd="0" parTransId="{1E859A8E-92F6-4991-8B7F-664A5B5A2D3F}" sibTransId="{FECDCEF2-062A-4351-8EED-5FAB1CE91BA2}"/>
    <dgm:cxn modelId="{C1C04573-2AB4-4A1B-8D22-553137DB6DCD}" type="presOf" srcId="{9D74AAD5-5DBC-4D8A-AF9B-F7DE6F1FD674}" destId="{88C5FCFF-A143-4610-9771-20197DEDA499}" srcOrd="0" destOrd="0" presId="urn:microsoft.com/office/officeart/2005/8/layout/equation2"/>
    <dgm:cxn modelId="{E73CA485-2758-48DA-B780-A882E0B8229D}" srcId="{1B0EFC93-5048-484F-B670-D73DA66586D8}" destId="{6F538C92-D99E-4F39-BBB3-8A9614E4D69B}" srcOrd="2" destOrd="0" parTransId="{5D3381F2-1099-4951-940F-BCE9F81C1573}" sibTransId="{5725E488-2075-4187-8B70-FF83F4742466}"/>
    <dgm:cxn modelId="{D887CDA5-86DC-4F3E-9588-CF4F8EAE9D01}" type="presOf" srcId="{FECDCEF2-062A-4351-8EED-5FAB1CE91BA2}" destId="{909E2B40-CBE6-41C2-A62C-354402C71011}" srcOrd="0" destOrd="0" presId="urn:microsoft.com/office/officeart/2005/8/layout/equation2"/>
    <dgm:cxn modelId="{19A859BE-533B-4A42-9DB0-9B3D72AF5DF8}" type="presOf" srcId="{6F538C92-D99E-4F39-BBB3-8A9614E4D69B}" destId="{0EC821C6-4262-41E5-A032-50774887146E}" srcOrd="0" destOrd="0" presId="urn:microsoft.com/office/officeart/2005/8/layout/equation2"/>
    <dgm:cxn modelId="{41CBD0BF-BC8D-41CB-A787-0EFB0A552276}" type="presOf" srcId="{0494B8AA-BF7B-4171-BC3F-CA162FAC6AC3}" destId="{2A993F92-AD62-4A6D-A8B7-CED33060C40E}" srcOrd="1" destOrd="0" presId="urn:microsoft.com/office/officeart/2005/8/layout/equation2"/>
    <dgm:cxn modelId="{E789DDDF-4CD7-46AC-A9FA-96CF4794667D}" type="presParOf" srcId="{2C93D1AB-8E66-451D-BBA8-7934BAF96349}" destId="{003FA940-022B-4BDE-9CE3-1AE02E764101}" srcOrd="0" destOrd="0" presId="urn:microsoft.com/office/officeart/2005/8/layout/equation2"/>
    <dgm:cxn modelId="{4AF89516-8FCE-4480-B61F-0E990A4B59B3}" type="presParOf" srcId="{003FA940-022B-4BDE-9CE3-1AE02E764101}" destId="{88C5FCFF-A143-4610-9771-20197DEDA499}" srcOrd="0" destOrd="0" presId="urn:microsoft.com/office/officeart/2005/8/layout/equation2"/>
    <dgm:cxn modelId="{B7F55D67-7699-4530-BCE9-14A1DC102FF3}" type="presParOf" srcId="{003FA940-022B-4BDE-9CE3-1AE02E764101}" destId="{DF3FAD8B-75C9-4BFB-8F30-71FC741E3256}" srcOrd="1" destOrd="0" presId="urn:microsoft.com/office/officeart/2005/8/layout/equation2"/>
    <dgm:cxn modelId="{4CE706C9-BC5E-4337-856D-C28138691962}" type="presParOf" srcId="{003FA940-022B-4BDE-9CE3-1AE02E764101}" destId="{909E2B40-CBE6-41C2-A62C-354402C71011}" srcOrd="2" destOrd="0" presId="urn:microsoft.com/office/officeart/2005/8/layout/equation2"/>
    <dgm:cxn modelId="{F6D99E3A-5075-4D0A-9339-CE8F6E823119}" type="presParOf" srcId="{003FA940-022B-4BDE-9CE3-1AE02E764101}" destId="{7CB23B15-5DD7-4CE6-8258-F684BF4CC50A}" srcOrd="3" destOrd="0" presId="urn:microsoft.com/office/officeart/2005/8/layout/equation2"/>
    <dgm:cxn modelId="{CA9B4A50-A3B7-4C10-8EDD-49B377305622}" type="presParOf" srcId="{003FA940-022B-4BDE-9CE3-1AE02E764101}" destId="{BEB455FD-0CCB-40BF-A1D9-05024398ED44}" srcOrd="4" destOrd="0" presId="urn:microsoft.com/office/officeart/2005/8/layout/equation2"/>
    <dgm:cxn modelId="{46C87D24-0E9E-4C50-AE0B-9696D1DD0A40}" type="presParOf" srcId="{2C93D1AB-8E66-451D-BBA8-7934BAF96349}" destId="{ED28DBDE-5AB6-4947-987E-D33229914AE4}" srcOrd="1" destOrd="0" presId="urn:microsoft.com/office/officeart/2005/8/layout/equation2"/>
    <dgm:cxn modelId="{2FBD54AC-D046-466E-9166-E15BC52BFA37}" type="presParOf" srcId="{ED28DBDE-5AB6-4947-987E-D33229914AE4}" destId="{2A993F92-AD62-4A6D-A8B7-CED33060C40E}" srcOrd="0" destOrd="0" presId="urn:microsoft.com/office/officeart/2005/8/layout/equation2"/>
    <dgm:cxn modelId="{D38DDD5C-AF90-4ED2-876D-B1071AEA6FEE}" type="presParOf" srcId="{2C93D1AB-8E66-451D-BBA8-7934BAF96349}" destId="{0EC821C6-4262-41E5-A032-50774887146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F8148-CC27-44D0-AD70-19733956762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B4AB013-B31D-4AB5-AAFD-F6A0CF1158D9}">
      <dgm:prSet phldrT="[文字]"/>
      <dgm:spPr/>
      <dgm:t>
        <a:bodyPr/>
        <a:lstStyle/>
        <a:p>
          <a:r>
            <a:rPr lang="en-US" altLang="zh-TW" dirty="0"/>
            <a:t>Basic Idea of GAN</a:t>
          </a:r>
          <a:endParaRPr lang="zh-TW" altLang="en-US" dirty="0"/>
        </a:p>
      </dgm:t>
    </dgm:pt>
    <dgm:pt modelId="{2A303853-7395-4286-9799-A72F2907952E}" type="par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9C00F411-FF23-49C6-9152-D75CFE4DDFBD}" type="sib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DA1F8A4C-8CF8-47B5-AB4D-595B8D678C3D}">
      <dgm:prSet phldrT="[文字]"/>
      <dgm:spPr/>
      <dgm:t>
        <a:bodyPr/>
        <a:lstStyle/>
        <a:p>
          <a:r>
            <a:rPr lang="en-US" altLang="zh-TW" dirty="0"/>
            <a:t>GAN as structured learning</a:t>
          </a:r>
          <a:endParaRPr lang="zh-TW" altLang="en-US" dirty="0"/>
        </a:p>
      </dgm:t>
    </dgm:pt>
    <dgm:pt modelId="{6EF7F0CC-6D5F-4A10-AD9E-0459BD86B583}" type="par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C95890AD-54E6-47AB-8ADF-32C2C2FF5744}" type="sib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58A42B04-3017-4D7F-AE03-4CDB20E6D1B3}">
      <dgm:prSet phldrT="[文字]"/>
      <dgm:spPr/>
      <dgm:t>
        <a:bodyPr/>
        <a:lstStyle/>
        <a:p>
          <a:r>
            <a:rPr lang="en-US" altLang="zh-TW" dirty="0"/>
            <a:t>Can Generator learn by itself?</a:t>
          </a:r>
          <a:endParaRPr lang="zh-TW" altLang="en-US" dirty="0"/>
        </a:p>
      </dgm:t>
    </dgm:pt>
    <dgm:pt modelId="{DDBBCD31-F64D-4BF8-984E-362CA424DE43}" type="par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F6E462D8-4AC1-4E44-9F32-BA9C5FEF97C1}" type="sib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15D5EC52-2C49-473B-81DE-F7165E1D2FEF}">
      <dgm:prSet phldrT="[文字]"/>
      <dgm:spPr/>
      <dgm:t>
        <a:bodyPr/>
        <a:lstStyle/>
        <a:p>
          <a:r>
            <a:rPr lang="en-US" altLang="zh-TW" dirty="0"/>
            <a:t>Can Discriminator generate?</a:t>
          </a:r>
          <a:endParaRPr lang="zh-TW" altLang="en-US" dirty="0"/>
        </a:p>
      </dgm:t>
    </dgm:pt>
    <dgm:pt modelId="{C5460E1D-A6EA-4EBD-B58F-45F3A0A99B04}" type="par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059DD605-D3CE-41E6-91B6-61A32CA8B602}" type="sib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6D0E42B9-F60E-4133-9C08-7EAE6C73EE37}">
      <dgm:prSet phldrT="[文字]"/>
      <dgm:spPr/>
      <dgm:t>
        <a:bodyPr/>
        <a:lstStyle/>
        <a:p>
          <a:r>
            <a:rPr lang="en-US" altLang="zh-TW" dirty="0"/>
            <a:t>A little bit theory </a:t>
          </a:r>
          <a:endParaRPr lang="zh-TW" altLang="en-US" dirty="0"/>
        </a:p>
      </dgm:t>
    </dgm:pt>
    <dgm:pt modelId="{B55F807E-099B-400B-9017-C334CB05A599}" type="parTrans" cxnId="{F7B0AC52-7B00-4AAC-8E09-8039FEBFA991}">
      <dgm:prSet/>
      <dgm:spPr/>
    </dgm:pt>
    <dgm:pt modelId="{E296BB43-C3A6-4163-87C4-B2B3AD378F82}" type="sibTrans" cxnId="{F7B0AC52-7B00-4AAC-8E09-8039FEBFA991}">
      <dgm:prSet/>
      <dgm:spPr/>
    </dgm:pt>
    <dgm:pt modelId="{93870EFA-3811-40BF-8DC8-38257B822A7A}" type="pres">
      <dgm:prSet presAssocID="{3F9F8148-CC27-44D0-AD70-19733956762F}" presName="linear" presStyleCnt="0">
        <dgm:presLayoutVars>
          <dgm:animLvl val="lvl"/>
          <dgm:resizeHandles val="exact"/>
        </dgm:presLayoutVars>
      </dgm:prSet>
      <dgm:spPr/>
    </dgm:pt>
    <dgm:pt modelId="{1854A2D6-3681-4895-8729-28302E1F7600}" type="pres">
      <dgm:prSet presAssocID="{DB4AB013-B31D-4AB5-AAFD-F6A0CF1158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F23DF3-881E-4560-8B5D-90C778EDA8D8}" type="pres">
      <dgm:prSet presAssocID="{9C00F411-FF23-49C6-9152-D75CFE4DDFBD}" presName="spacer" presStyleCnt="0"/>
      <dgm:spPr/>
    </dgm:pt>
    <dgm:pt modelId="{007462BF-A7F8-4BC1-8920-8E6B9D2110D1}" type="pres">
      <dgm:prSet presAssocID="{DA1F8A4C-8CF8-47B5-AB4D-595B8D678C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72CD0-F99A-450F-9D2C-E4783B126286}" type="pres">
      <dgm:prSet presAssocID="{C95890AD-54E6-47AB-8ADF-32C2C2FF5744}" presName="spacer" presStyleCnt="0"/>
      <dgm:spPr/>
    </dgm:pt>
    <dgm:pt modelId="{4E8EF002-F983-4564-8841-F9EF60298D12}" type="pres">
      <dgm:prSet presAssocID="{58A42B04-3017-4D7F-AE03-4CDB20E6D1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F7E07A-4CB0-4553-B9F7-84E4D6FC93FB}" type="pres">
      <dgm:prSet presAssocID="{F6E462D8-4AC1-4E44-9F32-BA9C5FEF97C1}" presName="spacer" presStyleCnt="0"/>
      <dgm:spPr/>
    </dgm:pt>
    <dgm:pt modelId="{652B5942-418F-4420-8E08-ED0C5B52A2E9}" type="pres">
      <dgm:prSet presAssocID="{15D5EC52-2C49-473B-81DE-F7165E1D2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2C854-0A3F-4913-8E8B-0C8DD0672A66}" type="pres">
      <dgm:prSet presAssocID="{059DD605-D3CE-41E6-91B6-61A32CA8B602}" presName="spacer" presStyleCnt="0"/>
      <dgm:spPr/>
    </dgm:pt>
    <dgm:pt modelId="{99C5DB17-E09B-4062-A453-58824B10BCDE}" type="pres">
      <dgm:prSet presAssocID="{6D0E42B9-F60E-4133-9C08-7EAE6C73EE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56D805-6887-4DF2-9229-776E64B5E154}" type="presOf" srcId="{DB4AB013-B31D-4AB5-AAFD-F6A0CF1158D9}" destId="{1854A2D6-3681-4895-8729-28302E1F7600}" srcOrd="0" destOrd="0" presId="urn:microsoft.com/office/officeart/2005/8/layout/vList2"/>
    <dgm:cxn modelId="{2F437A1F-145C-46C2-9E7B-8E7736F0243F}" srcId="{3F9F8148-CC27-44D0-AD70-19733956762F}" destId="{DB4AB013-B31D-4AB5-AAFD-F6A0CF1158D9}" srcOrd="0" destOrd="0" parTransId="{2A303853-7395-4286-9799-A72F2907952E}" sibTransId="{9C00F411-FF23-49C6-9152-D75CFE4DDFBD}"/>
    <dgm:cxn modelId="{DF68265B-BBB8-4F72-84B4-42DFC3BC947B}" type="presOf" srcId="{15D5EC52-2C49-473B-81DE-F7165E1D2FEF}" destId="{652B5942-418F-4420-8E08-ED0C5B52A2E9}" srcOrd="0" destOrd="0" presId="urn:microsoft.com/office/officeart/2005/8/layout/vList2"/>
    <dgm:cxn modelId="{14FB0172-6695-402F-9756-360CBA7181AB}" type="presOf" srcId="{3F9F8148-CC27-44D0-AD70-19733956762F}" destId="{93870EFA-3811-40BF-8DC8-38257B822A7A}" srcOrd="0" destOrd="0" presId="urn:microsoft.com/office/officeart/2005/8/layout/vList2"/>
    <dgm:cxn modelId="{F7B0AC52-7B00-4AAC-8E09-8039FEBFA991}" srcId="{3F9F8148-CC27-44D0-AD70-19733956762F}" destId="{6D0E42B9-F60E-4133-9C08-7EAE6C73EE37}" srcOrd="4" destOrd="0" parTransId="{B55F807E-099B-400B-9017-C334CB05A599}" sibTransId="{E296BB43-C3A6-4163-87C4-B2B3AD378F82}"/>
    <dgm:cxn modelId="{D77D4D56-D0B2-4309-A206-2AAEF393B074}" srcId="{3F9F8148-CC27-44D0-AD70-19733956762F}" destId="{DA1F8A4C-8CF8-47B5-AB4D-595B8D678C3D}" srcOrd="1" destOrd="0" parTransId="{6EF7F0CC-6D5F-4A10-AD9E-0459BD86B583}" sibTransId="{C95890AD-54E6-47AB-8ADF-32C2C2FF5744}"/>
    <dgm:cxn modelId="{3E61A9B8-C876-42E0-BC0B-A4F4A6425B20}" type="presOf" srcId="{58A42B04-3017-4D7F-AE03-4CDB20E6D1B3}" destId="{4E8EF002-F983-4564-8841-F9EF60298D12}" srcOrd="0" destOrd="0" presId="urn:microsoft.com/office/officeart/2005/8/layout/vList2"/>
    <dgm:cxn modelId="{7071BBC1-94F8-4C32-871C-2C7BE413D121}" type="presOf" srcId="{DA1F8A4C-8CF8-47B5-AB4D-595B8D678C3D}" destId="{007462BF-A7F8-4BC1-8920-8E6B9D2110D1}" srcOrd="0" destOrd="0" presId="urn:microsoft.com/office/officeart/2005/8/layout/vList2"/>
    <dgm:cxn modelId="{02589BC9-D423-4F36-B259-4DE6918E9B6B}" type="presOf" srcId="{6D0E42B9-F60E-4133-9C08-7EAE6C73EE37}" destId="{99C5DB17-E09B-4062-A453-58824B10BCDE}" srcOrd="0" destOrd="0" presId="urn:microsoft.com/office/officeart/2005/8/layout/vList2"/>
    <dgm:cxn modelId="{1DE37DFA-936A-4416-AF30-66E9F31B4BF2}" srcId="{3F9F8148-CC27-44D0-AD70-19733956762F}" destId="{15D5EC52-2C49-473B-81DE-F7165E1D2FEF}" srcOrd="3" destOrd="0" parTransId="{C5460E1D-A6EA-4EBD-B58F-45F3A0A99B04}" sibTransId="{059DD605-D3CE-41E6-91B6-61A32CA8B602}"/>
    <dgm:cxn modelId="{927B41FD-7154-4D27-A136-319753A89326}" srcId="{3F9F8148-CC27-44D0-AD70-19733956762F}" destId="{58A42B04-3017-4D7F-AE03-4CDB20E6D1B3}" srcOrd="2" destOrd="0" parTransId="{DDBBCD31-F64D-4BF8-984E-362CA424DE43}" sibTransId="{F6E462D8-4AC1-4E44-9F32-BA9C5FEF97C1}"/>
    <dgm:cxn modelId="{B62BCE54-2550-4DF8-BAAE-56E9529D94AA}" type="presParOf" srcId="{93870EFA-3811-40BF-8DC8-38257B822A7A}" destId="{1854A2D6-3681-4895-8729-28302E1F7600}" srcOrd="0" destOrd="0" presId="urn:microsoft.com/office/officeart/2005/8/layout/vList2"/>
    <dgm:cxn modelId="{99FF8532-6B4C-4014-AE7A-0447DE06ED5D}" type="presParOf" srcId="{93870EFA-3811-40BF-8DC8-38257B822A7A}" destId="{1DF23DF3-881E-4560-8B5D-90C778EDA8D8}" srcOrd="1" destOrd="0" presId="urn:microsoft.com/office/officeart/2005/8/layout/vList2"/>
    <dgm:cxn modelId="{3E671542-9075-402F-8CDF-E10D60CFA8C6}" type="presParOf" srcId="{93870EFA-3811-40BF-8DC8-38257B822A7A}" destId="{007462BF-A7F8-4BC1-8920-8E6B9D2110D1}" srcOrd="2" destOrd="0" presId="urn:microsoft.com/office/officeart/2005/8/layout/vList2"/>
    <dgm:cxn modelId="{04F3A8C6-BAA4-41DC-A9D9-F1FB016CC05F}" type="presParOf" srcId="{93870EFA-3811-40BF-8DC8-38257B822A7A}" destId="{46572CD0-F99A-450F-9D2C-E4783B126286}" srcOrd="3" destOrd="0" presId="urn:microsoft.com/office/officeart/2005/8/layout/vList2"/>
    <dgm:cxn modelId="{28047307-7166-470D-9410-4D7897AE6920}" type="presParOf" srcId="{93870EFA-3811-40BF-8DC8-38257B822A7A}" destId="{4E8EF002-F983-4564-8841-F9EF60298D12}" srcOrd="4" destOrd="0" presId="urn:microsoft.com/office/officeart/2005/8/layout/vList2"/>
    <dgm:cxn modelId="{0365059C-0F0B-4127-B7C4-632F7DDE9FED}" type="presParOf" srcId="{93870EFA-3811-40BF-8DC8-38257B822A7A}" destId="{03F7E07A-4CB0-4553-B9F7-84E4D6FC93FB}" srcOrd="5" destOrd="0" presId="urn:microsoft.com/office/officeart/2005/8/layout/vList2"/>
    <dgm:cxn modelId="{824BF933-AA85-4CDE-AD7D-C3C90EBF8733}" type="presParOf" srcId="{93870EFA-3811-40BF-8DC8-38257B822A7A}" destId="{652B5942-418F-4420-8E08-ED0C5B52A2E9}" srcOrd="6" destOrd="0" presId="urn:microsoft.com/office/officeart/2005/8/layout/vList2"/>
    <dgm:cxn modelId="{CE1971E5-378D-4F60-B5FD-E8BE58FD4A07}" type="presParOf" srcId="{93870EFA-3811-40BF-8DC8-38257B822A7A}" destId="{6142C854-0A3F-4913-8E8B-0C8DD0672A66}" srcOrd="7" destOrd="0" presId="urn:microsoft.com/office/officeart/2005/8/layout/vList2"/>
    <dgm:cxn modelId="{BBCF7C6A-A8DB-4F08-AA8C-97563C09EFA1}" type="presParOf" srcId="{93870EFA-3811-40BF-8DC8-38257B822A7A}" destId="{99C5DB17-E09B-4062-A453-58824B10BC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F8148-CC27-44D0-AD70-19733956762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B4AB013-B31D-4AB5-AAFD-F6A0CF1158D9}">
      <dgm:prSet phldrT="[文字]"/>
      <dgm:spPr/>
      <dgm:t>
        <a:bodyPr/>
        <a:lstStyle/>
        <a:p>
          <a:r>
            <a:rPr lang="en-US" altLang="zh-TW" dirty="0"/>
            <a:t>Basic Idea of GAN</a:t>
          </a:r>
          <a:endParaRPr lang="zh-TW" altLang="en-US" dirty="0"/>
        </a:p>
      </dgm:t>
    </dgm:pt>
    <dgm:pt modelId="{2A303853-7395-4286-9799-A72F2907952E}" type="par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9C00F411-FF23-49C6-9152-D75CFE4DDFBD}" type="sib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DA1F8A4C-8CF8-47B5-AB4D-595B8D678C3D}">
      <dgm:prSet phldrT="[文字]"/>
      <dgm:spPr/>
      <dgm:t>
        <a:bodyPr/>
        <a:lstStyle/>
        <a:p>
          <a:r>
            <a:rPr lang="en-US" altLang="zh-TW" dirty="0"/>
            <a:t>GAN as structured learning</a:t>
          </a:r>
          <a:endParaRPr lang="zh-TW" altLang="en-US" dirty="0"/>
        </a:p>
      </dgm:t>
    </dgm:pt>
    <dgm:pt modelId="{6EF7F0CC-6D5F-4A10-AD9E-0459BD86B583}" type="par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C95890AD-54E6-47AB-8ADF-32C2C2FF5744}" type="sib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58A42B04-3017-4D7F-AE03-4CDB20E6D1B3}">
      <dgm:prSet phldrT="[文字]"/>
      <dgm:spPr/>
      <dgm:t>
        <a:bodyPr/>
        <a:lstStyle/>
        <a:p>
          <a:r>
            <a:rPr lang="en-US" altLang="zh-TW" dirty="0"/>
            <a:t>Can Generator learn by itself?</a:t>
          </a:r>
          <a:endParaRPr lang="zh-TW" altLang="en-US" dirty="0"/>
        </a:p>
      </dgm:t>
    </dgm:pt>
    <dgm:pt modelId="{DDBBCD31-F64D-4BF8-984E-362CA424DE43}" type="par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F6E462D8-4AC1-4E44-9F32-BA9C5FEF97C1}" type="sib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15D5EC52-2C49-473B-81DE-F7165E1D2FEF}">
      <dgm:prSet phldrT="[文字]"/>
      <dgm:spPr/>
      <dgm:t>
        <a:bodyPr/>
        <a:lstStyle/>
        <a:p>
          <a:r>
            <a:rPr lang="en-US" altLang="zh-TW" dirty="0"/>
            <a:t>Can Discriminator generate?</a:t>
          </a:r>
          <a:endParaRPr lang="zh-TW" altLang="en-US" dirty="0"/>
        </a:p>
      </dgm:t>
    </dgm:pt>
    <dgm:pt modelId="{C5460E1D-A6EA-4EBD-B58F-45F3A0A99B04}" type="par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059DD605-D3CE-41E6-91B6-61A32CA8B602}" type="sib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6D0E42B9-F60E-4133-9C08-7EAE6C73EE37}">
      <dgm:prSet phldrT="[文字]"/>
      <dgm:spPr/>
      <dgm:t>
        <a:bodyPr/>
        <a:lstStyle/>
        <a:p>
          <a:r>
            <a:rPr lang="en-US" altLang="zh-TW" dirty="0"/>
            <a:t>A little bit theory </a:t>
          </a:r>
          <a:endParaRPr lang="zh-TW" altLang="en-US" dirty="0"/>
        </a:p>
      </dgm:t>
    </dgm:pt>
    <dgm:pt modelId="{B55F807E-099B-400B-9017-C334CB05A599}" type="parTrans" cxnId="{F7B0AC52-7B00-4AAC-8E09-8039FEBFA991}">
      <dgm:prSet/>
      <dgm:spPr/>
    </dgm:pt>
    <dgm:pt modelId="{E296BB43-C3A6-4163-87C4-B2B3AD378F82}" type="sibTrans" cxnId="{F7B0AC52-7B00-4AAC-8E09-8039FEBFA991}">
      <dgm:prSet/>
      <dgm:spPr/>
    </dgm:pt>
    <dgm:pt modelId="{93870EFA-3811-40BF-8DC8-38257B822A7A}" type="pres">
      <dgm:prSet presAssocID="{3F9F8148-CC27-44D0-AD70-19733956762F}" presName="linear" presStyleCnt="0">
        <dgm:presLayoutVars>
          <dgm:animLvl val="lvl"/>
          <dgm:resizeHandles val="exact"/>
        </dgm:presLayoutVars>
      </dgm:prSet>
      <dgm:spPr/>
    </dgm:pt>
    <dgm:pt modelId="{1854A2D6-3681-4895-8729-28302E1F7600}" type="pres">
      <dgm:prSet presAssocID="{DB4AB013-B31D-4AB5-AAFD-F6A0CF1158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F23DF3-881E-4560-8B5D-90C778EDA8D8}" type="pres">
      <dgm:prSet presAssocID="{9C00F411-FF23-49C6-9152-D75CFE4DDFBD}" presName="spacer" presStyleCnt="0"/>
      <dgm:spPr/>
    </dgm:pt>
    <dgm:pt modelId="{007462BF-A7F8-4BC1-8920-8E6B9D2110D1}" type="pres">
      <dgm:prSet presAssocID="{DA1F8A4C-8CF8-47B5-AB4D-595B8D678C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72CD0-F99A-450F-9D2C-E4783B126286}" type="pres">
      <dgm:prSet presAssocID="{C95890AD-54E6-47AB-8ADF-32C2C2FF5744}" presName="spacer" presStyleCnt="0"/>
      <dgm:spPr/>
    </dgm:pt>
    <dgm:pt modelId="{4E8EF002-F983-4564-8841-F9EF60298D12}" type="pres">
      <dgm:prSet presAssocID="{58A42B04-3017-4D7F-AE03-4CDB20E6D1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F7E07A-4CB0-4553-B9F7-84E4D6FC93FB}" type="pres">
      <dgm:prSet presAssocID="{F6E462D8-4AC1-4E44-9F32-BA9C5FEF97C1}" presName="spacer" presStyleCnt="0"/>
      <dgm:spPr/>
    </dgm:pt>
    <dgm:pt modelId="{652B5942-418F-4420-8E08-ED0C5B52A2E9}" type="pres">
      <dgm:prSet presAssocID="{15D5EC52-2C49-473B-81DE-F7165E1D2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2C854-0A3F-4913-8E8B-0C8DD0672A66}" type="pres">
      <dgm:prSet presAssocID="{059DD605-D3CE-41E6-91B6-61A32CA8B602}" presName="spacer" presStyleCnt="0"/>
      <dgm:spPr/>
    </dgm:pt>
    <dgm:pt modelId="{99C5DB17-E09B-4062-A453-58824B10BCDE}" type="pres">
      <dgm:prSet presAssocID="{6D0E42B9-F60E-4133-9C08-7EAE6C73EE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56D805-6887-4DF2-9229-776E64B5E154}" type="presOf" srcId="{DB4AB013-B31D-4AB5-AAFD-F6A0CF1158D9}" destId="{1854A2D6-3681-4895-8729-28302E1F7600}" srcOrd="0" destOrd="0" presId="urn:microsoft.com/office/officeart/2005/8/layout/vList2"/>
    <dgm:cxn modelId="{2F437A1F-145C-46C2-9E7B-8E7736F0243F}" srcId="{3F9F8148-CC27-44D0-AD70-19733956762F}" destId="{DB4AB013-B31D-4AB5-AAFD-F6A0CF1158D9}" srcOrd="0" destOrd="0" parTransId="{2A303853-7395-4286-9799-A72F2907952E}" sibTransId="{9C00F411-FF23-49C6-9152-D75CFE4DDFBD}"/>
    <dgm:cxn modelId="{DF68265B-BBB8-4F72-84B4-42DFC3BC947B}" type="presOf" srcId="{15D5EC52-2C49-473B-81DE-F7165E1D2FEF}" destId="{652B5942-418F-4420-8E08-ED0C5B52A2E9}" srcOrd="0" destOrd="0" presId="urn:microsoft.com/office/officeart/2005/8/layout/vList2"/>
    <dgm:cxn modelId="{14FB0172-6695-402F-9756-360CBA7181AB}" type="presOf" srcId="{3F9F8148-CC27-44D0-AD70-19733956762F}" destId="{93870EFA-3811-40BF-8DC8-38257B822A7A}" srcOrd="0" destOrd="0" presId="urn:microsoft.com/office/officeart/2005/8/layout/vList2"/>
    <dgm:cxn modelId="{F7B0AC52-7B00-4AAC-8E09-8039FEBFA991}" srcId="{3F9F8148-CC27-44D0-AD70-19733956762F}" destId="{6D0E42B9-F60E-4133-9C08-7EAE6C73EE37}" srcOrd="4" destOrd="0" parTransId="{B55F807E-099B-400B-9017-C334CB05A599}" sibTransId="{E296BB43-C3A6-4163-87C4-B2B3AD378F82}"/>
    <dgm:cxn modelId="{D77D4D56-D0B2-4309-A206-2AAEF393B074}" srcId="{3F9F8148-CC27-44D0-AD70-19733956762F}" destId="{DA1F8A4C-8CF8-47B5-AB4D-595B8D678C3D}" srcOrd="1" destOrd="0" parTransId="{6EF7F0CC-6D5F-4A10-AD9E-0459BD86B583}" sibTransId="{C95890AD-54E6-47AB-8ADF-32C2C2FF5744}"/>
    <dgm:cxn modelId="{3E61A9B8-C876-42E0-BC0B-A4F4A6425B20}" type="presOf" srcId="{58A42B04-3017-4D7F-AE03-4CDB20E6D1B3}" destId="{4E8EF002-F983-4564-8841-F9EF60298D12}" srcOrd="0" destOrd="0" presId="urn:microsoft.com/office/officeart/2005/8/layout/vList2"/>
    <dgm:cxn modelId="{7071BBC1-94F8-4C32-871C-2C7BE413D121}" type="presOf" srcId="{DA1F8A4C-8CF8-47B5-AB4D-595B8D678C3D}" destId="{007462BF-A7F8-4BC1-8920-8E6B9D2110D1}" srcOrd="0" destOrd="0" presId="urn:microsoft.com/office/officeart/2005/8/layout/vList2"/>
    <dgm:cxn modelId="{02589BC9-D423-4F36-B259-4DE6918E9B6B}" type="presOf" srcId="{6D0E42B9-F60E-4133-9C08-7EAE6C73EE37}" destId="{99C5DB17-E09B-4062-A453-58824B10BCDE}" srcOrd="0" destOrd="0" presId="urn:microsoft.com/office/officeart/2005/8/layout/vList2"/>
    <dgm:cxn modelId="{1DE37DFA-936A-4416-AF30-66E9F31B4BF2}" srcId="{3F9F8148-CC27-44D0-AD70-19733956762F}" destId="{15D5EC52-2C49-473B-81DE-F7165E1D2FEF}" srcOrd="3" destOrd="0" parTransId="{C5460E1D-A6EA-4EBD-B58F-45F3A0A99B04}" sibTransId="{059DD605-D3CE-41E6-91B6-61A32CA8B602}"/>
    <dgm:cxn modelId="{927B41FD-7154-4D27-A136-319753A89326}" srcId="{3F9F8148-CC27-44D0-AD70-19733956762F}" destId="{58A42B04-3017-4D7F-AE03-4CDB20E6D1B3}" srcOrd="2" destOrd="0" parTransId="{DDBBCD31-F64D-4BF8-984E-362CA424DE43}" sibTransId="{F6E462D8-4AC1-4E44-9F32-BA9C5FEF97C1}"/>
    <dgm:cxn modelId="{B62BCE54-2550-4DF8-BAAE-56E9529D94AA}" type="presParOf" srcId="{93870EFA-3811-40BF-8DC8-38257B822A7A}" destId="{1854A2D6-3681-4895-8729-28302E1F7600}" srcOrd="0" destOrd="0" presId="urn:microsoft.com/office/officeart/2005/8/layout/vList2"/>
    <dgm:cxn modelId="{99FF8532-6B4C-4014-AE7A-0447DE06ED5D}" type="presParOf" srcId="{93870EFA-3811-40BF-8DC8-38257B822A7A}" destId="{1DF23DF3-881E-4560-8B5D-90C778EDA8D8}" srcOrd="1" destOrd="0" presId="urn:microsoft.com/office/officeart/2005/8/layout/vList2"/>
    <dgm:cxn modelId="{3E671542-9075-402F-8CDF-E10D60CFA8C6}" type="presParOf" srcId="{93870EFA-3811-40BF-8DC8-38257B822A7A}" destId="{007462BF-A7F8-4BC1-8920-8E6B9D2110D1}" srcOrd="2" destOrd="0" presId="urn:microsoft.com/office/officeart/2005/8/layout/vList2"/>
    <dgm:cxn modelId="{04F3A8C6-BAA4-41DC-A9D9-F1FB016CC05F}" type="presParOf" srcId="{93870EFA-3811-40BF-8DC8-38257B822A7A}" destId="{46572CD0-F99A-450F-9D2C-E4783B126286}" srcOrd="3" destOrd="0" presId="urn:microsoft.com/office/officeart/2005/8/layout/vList2"/>
    <dgm:cxn modelId="{28047307-7166-470D-9410-4D7897AE6920}" type="presParOf" srcId="{93870EFA-3811-40BF-8DC8-38257B822A7A}" destId="{4E8EF002-F983-4564-8841-F9EF60298D12}" srcOrd="4" destOrd="0" presId="urn:microsoft.com/office/officeart/2005/8/layout/vList2"/>
    <dgm:cxn modelId="{0365059C-0F0B-4127-B7C4-632F7DDE9FED}" type="presParOf" srcId="{93870EFA-3811-40BF-8DC8-38257B822A7A}" destId="{03F7E07A-4CB0-4553-B9F7-84E4D6FC93FB}" srcOrd="5" destOrd="0" presId="urn:microsoft.com/office/officeart/2005/8/layout/vList2"/>
    <dgm:cxn modelId="{824BF933-AA85-4CDE-AD7D-C3C90EBF8733}" type="presParOf" srcId="{93870EFA-3811-40BF-8DC8-38257B822A7A}" destId="{652B5942-418F-4420-8E08-ED0C5B52A2E9}" srcOrd="6" destOrd="0" presId="urn:microsoft.com/office/officeart/2005/8/layout/vList2"/>
    <dgm:cxn modelId="{CE1971E5-378D-4F60-B5FD-E8BE58FD4A07}" type="presParOf" srcId="{93870EFA-3811-40BF-8DC8-38257B822A7A}" destId="{6142C854-0A3F-4913-8E8B-0C8DD0672A66}" srcOrd="7" destOrd="0" presId="urn:microsoft.com/office/officeart/2005/8/layout/vList2"/>
    <dgm:cxn modelId="{BBCF7C6A-A8DB-4F08-AA8C-97563C09EFA1}" type="presParOf" srcId="{93870EFA-3811-40BF-8DC8-38257B822A7A}" destId="{99C5DB17-E09B-4062-A453-58824B10BC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F8148-CC27-44D0-AD70-19733956762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B4AB013-B31D-4AB5-AAFD-F6A0CF1158D9}">
      <dgm:prSet phldrT="[文字]"/>
      <dgm:spPr/>
      <dgm:t>
        <a:bodyPr/>
        <a:lstStyle/>
        <a:p>
          <a:r>
            <a:rPr lang="en-US" altLang="zh-TW" dirty="0"/>
            <a:t>Basic Idea of GAN</a:t>
          </a:r>
          <a:endParaRPr lang="zh-TW" altLang="en-US" dirty="0"/>
        </a:p>
      </dgm:t>
    </dgm:pt>
    <dgm:pt modelId="{2A303853-7395-4286-9799-A72F2907952E}" type="par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9C00F411-FF23-49C6-9152-D75CFE4DDFBD}" type="sibTrans" cxnId="{2F437A1F-145C-46C2-9E7B-8E7736F0243F}">
      <dgm:prSet/>
      <dgm:spPr/>
      <dgm:t>
        <a:bodyPr/>
        <a:lstStyle/>
        <a:p>
          <a:endParaRPr lang="zh-TW" altLang="en-US"/>
        </a:p>
      </dgm:t>
    </dgm:pt>
    <dgm:pt modelId="{DA1F8A4C-8CF8-47B5-AB4D-595B8D678C3D}">
      <dgm:prSet phldrT="[文字]"/>
      <dgm:spPr/>
      <dgm:t>
        <a:bodyPr/>
        <a:lstStyle/>
        <a:p>
          <a:r>
            <a:rPr lang="en-US" altLang="zh-TW" dirty="0"/>
            <a:t>GAN as structured learning</a:t>
          </a:r>
          <a:endParaRPr lang="zh-TW" altLang="en-US" dirty="0"/>
        </a:p>
      </dgm:t>
    </dgm:pt>
    <dgm:pt modelId="{6EF7F0CC-6D5F-4A10-AD9E-0459BD86B583}" type="par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C95890AD-54E6-47AB-8ADF-32C2C2FF5744}" type="sibTrans" cxnId="{D77D4D56-D0B2-4309-A206-2AAEF393B074}">
      <dgm:prSet/>
      <dgm:spPr/>
      <dgm:t>
        <a:bodyPr/>
        <a:lstStyle/>
        <a:p>
          <a:endParaRPr lang="zh-TW" altLang="en-US"/>
        </a:p>
      </dgm:t>
    </dgm:pt>
    <dgm:pt modelId="{58A42B04-3017-4D7F-AE03-4CDB20E6D1B3}">
      <dgm:prSet phldrT="[文字]"/>
      <dgm:spPr/>
      <dgm:t>
        <a:bodyPr/>
        <a:lstStyle/>
        <a:p>
          <a:r>
            <a:rPr lang="en-US" altLang="zh-TW" dirty="0"/>
            <a:t>Can Generator learn by itself?</a:t>
          </a:r>
          <a:endParaRPr lang="zh-TW" altLang="en-US" dirty="0"/>
        </a:p>
      </dgm:t>
    </dgm:pt>
    <dgm:pt modelId="{DDBBCD31-F64D-4BF8-984E-362CA424DE43}" type="par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F6E462D8-4AC1-4E44-9F32-BA9C5FEF97C1}" type="sibTrans" cxnId="{927B41FD-7154-4D27-A136-319753A89326}">
      <dgm:prSet/>
      <dgm:spPr/>
      <dgm:t>
        <a:bodyPr/>
        <a:lstStyle/>
        <a:p>
          <a:endParaRPr lang="zh-TW" altLang="en-US"/>
        </a:p>
      </dgm:t>
    </dgm:pt>
    <dgm:pt modelId="{15D5EC52-2C49-473B-81DE-F7165E1D2FEF}">
      <dgm:prSet phldrT="[文字]"/>
      <dgm:spPr/>
      <dgm:t>
        <a:bodyPr/>
        <a:lstStyle/>
        <a:p>
          <a:r>
            <a:rPr lang="en-US" altLang="zh-TW" dirty="0"/>
            <a:t>Can Discriminator generate?</a:t>
          </a:r>
          <a:endParaRPr lang="zh-TW" altLang="en-US" dirty="0"/>
        </a:p>
      </dgm:t>
    </dgm:pt>
    <dgm:pt modelId="{C5460E1D-A6EA-4EBD-B58F-45F3A0A99B04}" type="par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059DD605-D3CE-41E6-91B6-61A32CA8B602}" type="sibTrans" cxnId="{1DE37DFA-936A-4416-AF30-66E9F31B4BF2}">
      <dgm:prSet/>
      <dgm:spPr/>
      <dgm:t>
        <a:bodyPr/>
        <a:lstStyle/>
        <a:p>
          <a:endParaRPr lang="zh-TW" altLang="en-US"/>
        </a:p>
      </dgm:t>
    </dgm:pt>
    <dgm:pt modelId="{6D0E42B9-F60E-4133-9C08-7EAE6C73EE37}">
      <dgm:prSet phldrT="[文字]"/>
      <dgm:spPr/>
      <dgm:t>
        <a:bodyPr/>
        <a:lstStyle/>
        <a:p>
          <a:r>
            <a:rPr lang="en-US" altLang="zh-TW" dirty="0"/>
            <a:t>A little bit theory </a:t>
          </a:r>
          <a:endParaRPr lang="zh-TW" altLang="en-US" dirty="0"/>
        </a:p>
      </dgm:t>
    </dgm:pt>
    <dgm:pt modelId="{B55F807E-099B-400B-9017-C334CB05A599}" type="parTrans" cxnId="{F7B0AC52-7B00-4AAC-8E09-8039FEBFA991}">
      <dgm:prSet/>
      <dgm:spPr/>
    </dgm:pt>
    <dgm:pt modelId="{E296BB43-C3A6-4163-87C4-B2B3AD378F82}" type="sibTrans" cxnId="{F7B0AC52-7B00-4AAC-8E09-8039FEBFA991}">
      <dgm:prSet/>
      <dgm:spPr/>
    </dgm:pt>
    <dgm:pt modelId="{93870EFA-3811-40BF-8DC8-38257B822A7A}" type="pres">
      <dgm:prSet presAssocID="{3F9F8148-CC27-44D0-AD70-19733956762F}" presName="linear" presStyleCnt="0">
        <dgm:presLayoutVars>
          <dgm:animLvl val="lvl"/>
          <dgm:resizeHandles val="exact"/>
        </dgm:presLayoutVars>
      </dgm:prSet>
      <dgm:spPr/>
    </dgm:pt>
    <dgm:pt modelId="{1854A2D6-3681-4895-8729-28302E1F7600}" type="pres">
      <dgm:prSet presAssocID="{DB4AB013-B31D-4AB5-AAFD-F6A0CF1158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F23DF3-881E-4560-8B5D-90C778EDA8D8}" type="pres">
      <dgm:prSet presAssocID="{9C00F411-FF23-49C6-9152-D75CFE4DDFBD}" presName="spacer" presStyleCnt="0"/>
      <dgm:spPr/>
    </dgm:pt>
    <dgm:pt modelId="{007462BF-A7F8-4BC1-8920-8E6B9D2110D1}" type="pres">
      <dgm:prSet presAssocID="{DA1F8A4C-8CF8-47B5-AB4D-595B8D678C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72CD0-F99A-450F-9D2C-E4783B126286}" type="pres">
      <dgm:prSet presAssocID="{C95890AD-54E6-47AB-8ADF-32C2C2FF5744}" presName="spacer" presStyleCnt="0"/>
      <dgm:spPr/>
    </dgm:pt>
    <dgm:pt modelId="{4E8EF002-F983-4564-8841-F9EF60298D12}" type="pres">
      <dgm:prSet presAssocID="{58A42B04-3017-4D7F-AE03-4CDB20E6D1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F7E07A-4CB0-4553-B9F7-84E4D6FC93FB}" type="pres">
      <dgm:prSet presAssocID="{F6E462D8-4AC1-4E44-9F32-BA9C5FEF97C1}" presName="spacer" presStyleCnt="0"/>
      <dgm:spPr/>
    </dgm:pt>
    <dgm:pt modelId="{652B5942-418F-4420-8E08-ED0C5B52A2E9}" type="pres">
      <dgm:prSet presAssocID="{15D5EC52-2C49-473B-81DE-F7165E1D2F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2C854-0A3F-4913-8E8B-0C8DD0672A66}" type="pres">
      <dgm:prSet presAssocID="{059DD605-D3CE-41E6-91B6-61A32CA8B602}" presName="spacer" presStyleCnt="0"/>
      <dgm:spPr/>
    </dgm:pt>
    <dgm:pt modelId="{99C5DB17-E09B-4062-A453-58824B10BCDE}" type="pres">
      <dgm:prSet presAssocID="{6D0E42B9-F60E-4133-9C08-7EAE6C73EE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56D805-6887-4DF2-9229-776E64B5E154}" type="presOf" srcId="{DB4AB013-B31D-4AB5-AAFD-F6A0CF1158D9}" destId="{1854A2D6-3681-4895-8729-28302E1F7600}" srcOrd="0" destOrd="0" presId="urn:microsoft.com/office/officeart/2005/8/layout/vList2"/>
    <dgm:cxn modelId="{2F437A1F-145C-46C2-9E7B-8E7736F0243F}" srcId="{3F9F8148-CC27-44D0-AD70-19733956762F}" destId="{DB4AB013-B31D-4AB5-AAFD-F6A0CF1158D9}" srcOrd="0" destOrd="0" parTransId="{2A303853-7395-4286-9799-A72F2907952E}" sibTransId="{9C00F411-FF23-49C6-9152-D75CFE4DDFBD}"/>
    <dgm:cxn modelId="{DF68265B-BBB8-4F72-84B4-42DFC3BC947B}" type="presOf" srcId="{15D5EC52-2C49-473B-81DE-F7165E1D2FEF}" destId="{652B5942-418F-4420-8E08-ED0C5B52A2E9}" srcOrd="0" destOrd="0" presId="urn:microsoft.com/office/officeart/2005/8/layout/vList2"/>
    <dgm:cxn modelId="{14FB0172-6695-402F-9756-360CBA7181AB}" type="presOf" srcId="{3F9F8148-CC27-44D0-AD70-19733956762F}" destId="{93870EFA-3811-40BF-8DC8-38257B822A7A}" srcOrd="0" destOrd="0" presId="urn:microsoft.com/office/officeart/2005/8/layout/vList2"/>
    <dgm:cxn modelId="{F7B0AC52-7B00-4AAC-8E09-8039FEBFA991}" srcId="{3F9F8148-CC27-44D0-AD70-19733956762F}" destId="{6D0E42B9-F60E-4133-9C08-7EAE6C73EE37}" srcOrd="4" destOrd="0" parTransId="{B55F807E-099B-400B-9017-C334CB05A599}" sibTransId="{E296BB43-C3A6-4163-87C4-B2B3AD378F82}"/>
    <dgm:cxn modelId="{D77D4D56-D0B2-4309-A206-2AAEF393B074}" srcId="{3F9F8148-CC27-44D0-AD70-19733956762F}" destId="{DA1F8A4C-8CF8-47B5-AB4D-595B8D678C3D}" srcOrd="1" destOrd="0" parTransId="{6EF7F0CC-6D5F-4A10-AD9E-0459BD86B583}" sibTransId="{C95890AD-54E6-47AB-8ADF-32C2C2FF5744}"/>
    <dgm:cxn modelId="{3E61A9B8-C876-42E0-BC0B-A4F4A6425B20}" type="presOf" srcId="{58A42B04-3017-4D7F-AE03-4CDB20E6D1B3}" destId="{4E8EF002-F983-4564-8841-F9EF60298D12}" srcOrd="0" destOrd="0" presId="urn:microsoft.com/office/officeart/2005/8/layout/vList2"/>
    <dgm:cxn modelId="{7071BBC1-94F8-4C32-871C-2C7BE413D121}" type="presOf" srcId="{DA1F8A4C-8CF8-47B5-AB4D-595B8D678C3D}" destId="{007462BF-A7F8-4BC1-8920-8E6B9D2110D1}" srcOrd="0" destOrd="0" presId="urn:microsoft.com/office/officeart/2005/8/layout/vList2"/>
    <dgm:cxn modelId="{02589BC9-D423-4F36-B259-4DE6918E9B6B}" type="presOf" srcId="{6D0E42B9-F60E-4133-9C08-7EAE6C73EE37}" destId="{99C5DB17-E09B-4062-A453-58824B10BCDE}" srcOrd="0" destOrd="0" presId="urn:microsoft.com/office/officeart/2005/8/layout/vList2"/>
    <dgm:cxn modelId="{1DE37DFA-936A-4416-AF30-66E9F31B4BF2}" srcId="{3F9F8148-CC27-44D0-AD70-19733956762F}" destId="{15D5EC52-2C49-473B-81DE-F7165E1D2FEF}" srcOrd="3" destOrd="0" parTransId="{C5460E1D-A6EA-4EBD-B58F-45F3A0A99B04}" sibTransId="{059DD605-D3CE-41E6-91B6-61A32CA8B602}"/>
    <dgm:cxn modelId="{927B41FD-7154-4D27-A136-319753A89326}" srcId="{3F9F8148-CC27-44D0-AD70-19733956762F}" destId="{58A42B04-3017-4D7F-AE03-4CDB20E6D1B3}" srcOrd="2" destOrd="0" parTransId="{DDBBCD31-F64D-4BF8-984E-362CA424DE43}" sibTransId="{F6E462D8-4AC1-4E44-9F32-BA9C5FEF97C1}"/>
    <dgm:cxn modelId="{B62BCE54-2550-4DF8-BAAE-56E9529D94AA}" type="presParOf" srcId="{93870EFA-3811-40BF-8DC8-38257B822A7A}" destId="{1854A2D6-3681-4895-8729-28302E1F7600}" srcOrd="0" destOrd="0" presId="urn:microsoft.com/office/officeart/2005/8/layout/vList2"/>
    <dgm:cxn modelId="{99FF8532-6B4C-4014-AE7A-0447DE06ED5D}" type="presParOf" srcId="{93870EFA-3811-40BF-8DC8-38257B822A7A}" destId="{1DF23DF3-881E-4560-8B5D-90C778EDA8D8}" srcOrd="1" destOrd="0" presId="urn:microsoft.com/office/officeart/2005/8/layout/vList2"/>
    <dgm:cxn modelId="{3E671542-9075-402F-8CDF-E10D60CFA8C6}" type="presParOf" srcId="{93870EFA-3811-40BF-8DC8-38257B822A7A}" destId="{007462BF-A7F8-4BC1-8920-8E6B9D2110D1}" srcOrd="2" destOrd="0" presId="urn:microsoft.com/office/officeart/2005/8/layout/vList2"/>
    <dgm:cxn modelId="{04F3A8C6-BAA4-41DC-A9D9-F1FB016CC05F}" type="presParOf" srcId="{93870EFA-3811-40BF-8DC8-38257B822A7A}" destId="{46572CD0-F99A-450F-9D2C-E4783B126286}" srcOrd="3" destOrd="0" presId="urn:microsoft.com/office/officeart/2005/8/layout/vList2"/>
    <dgm:cxn modelId="{28047307-7166-470D-9410-4D7897AE6920}" type="presParOf" srcId="{93870EFA-3811-40BF-8DC8-38257B822A7A}" destId="{4E8EF002-F983-4564-8841-F9EF60298D12}" srcOrd="4" destOrd="0" presId="urn:microsoft.com/office/officeart/2005/8/layout/vList2"/>
    <dgm:cxn modelId="{0365059C-0F0B-4127-B7C4-632F7DDE9FED}" type="presParOf" srcId="{93870EFA-3811-40BF-8DC8-38257B822A7A}" destId="{03F7E07A-4CB0-4553-B9F7-84E4D6FC93FB}" srcOrd="5" destOrd="0" presId="urn:microsoft.com/office/officeart/2005/8/layout/vList2"/>
    <dgm:cxn modelId="{824BF933-AA85-4CDE-AD7D-C3C90EBF8733}" type="presParOf" srcId="{93870EFA-3811-40BF-8DC8-38257B822A7A}" destId="{652B5942-418F-4420-8E08-ED0C5B52A2E9}" srcOrd="6" destOrd="0" presId="urn:microsoft.com/office/officeart/2005/8/layout/vList2"/>
    <dgm:cxn modelId="{CE1971E5-378D-4F60-B5FD-E8BE58FD4A07}" type="presParOf" srcId="{93870EFA-3811-40BF-8DC8-38257B822A7A}" destId="{6142C854-0A3F-4913-8E8B-0C8DD0672A66}" srcOrd="7" destOrd="0" presId="urn:microsoft.com/office/officeart/2005/8/layout/vList2"/>
    <dgm:cxn modelId="{BBCF7C6A-A8DB-4F08-AA8C-97563C09EFA1}" type="presParOf" srcId="{93870EFA-3811-40BF-8DC8-38257B822A7A}" destId="{99C5DB17-E09B-4062-A453-58824B10BC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A2D6-3681-4895-8729-28302E1F7600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Basic Idea of GAN</a:t>
          </a:r>
          <a:endParaRPr lang="zh-TW" altLang="en-US" sz="3300" kern="1200" dirty="0"/>
        </a:p>
      </dsp:txBody>
      <dsp:txXfrm>
        <a:off x="38638" y="45464"/>
        <a:ext cx="7809424" cy="714229"/>
      </dsp:txXfrm>
    </dsp:sp>
    <dsp:sp modelId="{007462BF-A7F8-4BC1-8920-8E6B9D2110D1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GAN as structured learning</a:t>
          </a:r>
          <a:endParaRPr lang="zh-TW" altLang="en-US" sz="3300" kern="1200" dirty="0"/>
        </a:p>
      </dsp:txBody>
      <dsp:txXfrm>
        <a:off x="38638" y="932009"/>
        <a:ext cx="7809424" cy="714229"/>
      </dsp:txXfrm>
    </dsp:sp>
    <dsp:sp modelId="{4E8EF002-F983-4564-8841-F9EF60298D12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Generator learn by itself?</a:t>
          </a:r>
          <a:endParaRPr lang="zh-TW" altLang="en-US" sz="3300" kern="1200" dirty="0"/>
        </a:p>
      </dsp:txBody>
      <dsp:txXfrm>
        <a:off x="38638" y="1818554"/>
        <a:ext cx="7809424" cy="714229"/>
      </dsp:txXfrm>
    </dsp:sp>
    <dsp:sp modelId="{652B5942-418F-4420-8E08-ED0C5B52A2E9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Discriminator generate?</a:t>
          </a:r>
          <a:endParaRPr lang="zh-TW" altLang="en-US" sz="3300" kern="1200" dirty="0"/>
        </a:p>
      </dsp:txBody>
      <dsp:txXfrm>
        <a:off x="38638" y="2705099"/>
        <a:ext cx="7809424" cy="714229"/>
      </dsp:txXfrm>
    </dsp:sp>
    <dsp:sp modelId="{99C5DB17-E09B-4062-A453-58824B10BCDE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A little bit theory </a:t>
          </a:r>
          <a:endParaRPr lang="zh-TW" altLang="en-US" sz="3300" kern="1200" dirty="0"/>
        </a:p>
      </dsp:txBody>
      <dsp:txXfrm>
        <a:off x="38638" y="3591644"/>
        <a:ext cx="78094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A2D6-3681-4895-8729-28302E1F7600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Basic Idea of GAN</a:t>
          </a:r>
          <a:endParaRPr lang="zh-TW" altLang="en-US" sz="3300" kern="1200" dirty="0"/>
        </a:p>
      </dsp:txBody>
      <dsp:txXfrm>
        <a:off x="38638" y="45464"/>
        <a:ext cx="7809424" cy="714229"/>
      </dsp:txXfrm>
    </dsp:sp>
    <dsp:sp modelId="{007462BF-A7F8-4BC1-8920-8E6B9D2110D1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GAN as structured learning</a:t>
          </a:r>
          <a:endParaRPr lang="zh-TW" altLang="en-US" sz="3300" kern="1200" dirty="0"/>
        </a:p>
      </dsp:txBody>
      <dsp:txXfrm>
        <a:off x="38638" y="932009"/>
        <a:ext cx="7809424" cy="714229"/>
      </dsp:txXfrm>
    </dsp:sp>
    <dsp:sp modelId="{4E8EF002-F983-4564-8841-F9EF60298D12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Generator learn by itself?</a:t>
          </a:r>
          <a:endParaRPr lang="zh-TW" altLang="en-US" sz="3300" kern="1200" dirty="0"/>
        </a:p>
      </dsp:txBody>
      <dsp:txXfrm>
        <a:off x="38638" y="1818554"/>
        <a:ext cx="7809424" cy="714229"/>
      </dsp:txXfrm>
    </dsp:sp>
    <dsp:sp modelId="{652B5942-418F-4420-8E08-ED0C5B52A2E9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Discriminator generate?</a:t>
          </a:r>
          <a:endParaRPr lang="zh-TW" altLang="en-US" sz="3300" kern="1200" dirty="0"/>
        </a:p>
      </dsp:txBody>
      <dsp:txXfrm>
        <a:off x="38638" y="2705099"/>
        <a:ext cx="7809424" cy="714229"/>
      </dsp:txXfrm>
    </dsp:sp>
    <dsp:sp modelId="{99C5DB17-E09B-4062-A453-58824B10BCDE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A little bit theory </a:t>
          </a:r>
          <a:endParaRPr lang="zh-TW" altLang="en-US" sz="3300" kern="1200" dirty="0"/>
        </a:p>
      </dsp:txBody>
      <dsp:txXfrm>
        <a:off x="38638" y="3591644"/>
        <a:ext cx="7809424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5FCFF-A143-4610-9771-20197DEDA499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Bottom Up</a:t>
          </a:r>
          <a:endParaRPr lang="zh-TW" altLang="en-US" sz="2400" kern="1200" dirty="0"/>
        </a:p>
      </dsp:txBody>
      <dsp:txXfrm>
        <a:off x="599352" y="218336"/>
        <a:ext cx="1047111" cy="1047111"/>
      </dsp:txXfrm>
    </dsp:sp>
    <dsp:sp modelId="{909E2B40-CBE6-41C2-A62C-354402C71011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807309" y="1930994"/>
        <a:ext cx="631197" cy="202011"/>
      </dsp:txXfrm>
    </dsp:sp>
    <dsp:sp modelId="{BEB455FD-0CCB-40BF-A1D9-05024398ED44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Top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Down</a:t>
          </a:r>
          <a:endParaRPr lang="zh-TW" altLang="en-US" sz="2400" kern="1200" dirty="0"/>
        </a:p>
      </dsp:txBody>
      <dsp:txXfrm>
        <a:off x="599352" y="2798551"/>
        <a:ext cx="1047111" cy="1047111"/>
      </dsp:txXfrm>
    </dsp:sp>
    <dsp:sp modelId="{ED28DBDE-5AB6-4947-987E-D33229914AE4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300" kern="1200"/>
        </a:p>
      </dsp:txBody>
      <dsp:txXfrm>
        <a:off x="2085454" y="1866737"/>
        <a:ext cx="329635" cy="330524"/>
      </dsp:txXfrm>
    </dsp:sp>
    <dsp:sp modelId="{0EC821C6-4262-41E5-A032-50774887146E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Generative Adversarial Network (GAN)</a:t>
          </a:r>
          <a:endParaRPr lang="zh-TW" altLang="en-US" sz="2400" kern="1200" dirty="0"/>
        </a:p>
      </dsp:txBody>
      <dsp:txXfrm>
        <a:off x="3185560" y="984888"/>
        <a:ext cx="2094223" cy="2094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A2D6-3681-4895-8729-28302E1F7600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Basic Idea of GAN</a:t>
          </a:r>
          <a:endParaRPr lang="zh-TW" altLang="en-US" sz="3300" kern="1200" dirty="0"/>
        </a:p>
      </dsp:txBody>
      <dsp:txXfrm>
        <a:off x="38638" y="45464"/>
        <a:ext cx="7809424" cy="714229"/>
      </dsp:txXfrm>
    </dsp:sp>
    <dsp:sp modelId="{007462BF-A7F8-4BC1-8920-8E6B9D2110D1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GAN as structured learning</a:t>
          </a:r>
          <a:endParaRPr lang="zh-TW" altLang="en-US" sz="3300" kern="1200" dirty="0"/>
        </a:p>
      </dsp:txBody>
      <dsp:txXfrm>
        <a:off x="38638" y="932009"/>
        <a:ext cx="7809424" cy="714229"/>
      </dsp:txXfrm>
    </dsp:sp>
    <dsp:sp modelId="{4E8EF002-F983-4564-8841-F9EF60298D12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Generator learn by itself?</a:t>
          </a:r>
          <a:endParaRPr lang="zh-TW" altLang="en-US" sz="3300" kern="1200" dirty="0"/>
        </a:p>
      </dsp:txBody>
      <dsp:txXfrm>
        <a:off x="38638" y="1818554"/>
        <a:ext cx="7809424" cy="714229"/>
      </dsp:txXfrm>
    </dsp:sp>
    <dsp:sp modelId="{652B5942-418F-4420-8E08-ED0C5B52A2E9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Discriminator generate?</a:t>
          </a:r>
          <a:endParaRPr lang="zh-TW" altLang="en-US" sz="3300" kern="1200" dirty="0"/>
        </a:p>
      </dsp:txBody>
      <dsp:txXfrm>
        <a:off x="38638" y="2705099"/>
        <a:ext cx="7809424" cy="714229"/>
      </dsp:txXfrm>
    </dsp:sp>
    <dsp:sp modelId="{99C5DB17-E09B-4062-A453-58824B10BCDE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A little bit theory </a:t>
          </a:r>
          <a:endParaRPr lang="zh-TW" altLang="en-US" sz="3300" kern="1200" dirty="0"/>
        </a:p>
      </dsp:txBody>
      <dsp:txXfrm>
        <a:off x="38638" y="3591644"/>
        <a:ext cx="7809424" cy="71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A2D6-3681-4895-8729-28302E1F7600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Basic Idea of GAN</a:t>
          </a:r>
          <a:endParaRPr lang="zh-TW" altLang="en-US" sz="3300" kern="1200" dirty="0"/>
        </a:p>
      </dsp:txBody>
      <dsp:txXfrm>
        <a:off x="38638" y="45464"/>
        <a:ext cx="7809424" cy="714229"/>
      </dsp:txXfrm>
    </dsp:sp>
    <dsp:sp modelId="{007462BF-A7F8-4BC1-8920-8E6B9D2110D1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GAN as structured learning</a:t>
          </a:r>
          <a:endParaRPr lang="zh-TW" altLang="en-US" sz="3300" kern="1200" dirty="0"/>
        </a:p>
      </dsp:txBody>
      <dsp:txXfrm>
        <a:off x="38638" y="932009"/>
        <a:ext cx="7809424" cy="714229"/>
      </dsp:txXfrm>
    </dsp:sp>
    <dsp:sp modelId="{4E8EF002-F983-4564-8841-F9EF60298D12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Generator learn by itself?</a:t>
          </a:r>
          <a:endParaRPr lang="zh-TW" altLang="en-US" sz="3300" kern="1200" dirty="0"/>
        </a:p>
      </dsp:txBody>
      <dsp:txXfrm>
        <a:off x="38638" y="1818554"/>
        <a:ext cx="7809424" cy="714229"/>
      </dsp:txXfrm>
    </dsp:sp>
    <dsp:sp modelId="{652B5942-418F-4420-8E08-ED0C5B52A2E9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Discriminator generate?</a:t>
          </a:r>
          <a:endParaRPr lang="zh-TW" altLang="en-US" sz="3300" kern="1200" dirty="0"/>
        </a:p>
      </dsp:txBody>
      <dsp:txXfrm>
        <a:off x="38638" y="2705099"/>
        <a:ext cx="7809424" cy="714229"/>
      </dsp:txXfrm>
    </dsp:sp>
    <dsp:sp modelId="{99C5DB17-E09B-4062-A453-58824B10BCDE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A little bit theory </a:t>
          </a:r>
          <a:endParaRPr lang="zh-TW" altLang="en-US" sz="3300" kern="1200" dirty="0"/>
        </a:p>
      </dsp:txBody>
      <dsp:txXfrm>
        <a:off x="38638" y="3591644"/>
        <a:ext cx="7809424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A2D6-3681-4895-8729-28302E1F7600}">
      <dsp:nvSpPr>
        <dsp:cNvPr id="0" name=""/>
        <dsp:cNvSpPr/>
      </dsp:nvSpPr>
      <dsp:spPr>
        <a:xfrm>
          <a:off x="0" y="6826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Basic Idea of GAN</a:t>
          </a:r>
          <a:endParaRPr lang="zh-TW" altLang="en-US" sz="3300" kern="1200" dirty="0"/>
        </a:p>
      </dsp:txBody>
      <dsp:txXfrm>
        <a:off x="38638" y="45464"/>
        <a:ext cx="7809424" cy="714229"/>
      </dsp:txXfrm>
    </dsp:sp>
    <dsp:sp modelId="{007462BF-A7F8-4BC1-8920-8E6B9D2110D1}">
      <dsp:nvSpPr>
        <dsp:cNvPr id="0" name=""/>
        <dsp:cNvSpPr/>
      </dsp:nvSpPr>
      <dsp:spPr>
        <a:xfrm>
          <a:off x="0" y="893371"/>
          <a:ext cx="7886700" cy="791505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GAN as structured learning</a:t>
          </a:r>
          <a:endParaRPr lang="zh-TW" altLang="en-US" sz="3300" kern="1200" dirty="0"/>
        </a:p>
      </dsp:txBody>
      <dsp:txXfrm>
        <a:off x="38638" y="932009"/>
        <a:ext cx="7809424" cy="714229"/>
      </dsp:txXfrm>
    </dsp:sp>
    <dsp:sp modelId="{4E8EF002-F983-4564-8841-F9EF60298D12}">
      <dsp:nvSpPr>
        <dsp:cNvPr id="0" name=""/>
        <dsp:cNvSpPr/>
      </dsp:nvSpPr>
      <dsp:spPr>
        <a:xfrm>
          <a:off x="0" y="1779916"/>
          <a:ext cx="7886700" cy="79150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Generator learn by itself?</a:t>
          </a:r>
          <a:endParaRPr lang="zh-TW" altLang="en-US" sz="3300" kern="1200" dirty="0"/>
        </a:p>
      </dsp:txBody>
      <dsp:txXfrm>
        <a:off x="38638" y="1818554"/>
        <a:ext cx="7809424" cy="714229"/>
      </dsp:txXfrm>
    </dsp:sp>
    <dsp:sp modelId="{652B5942-418F-4420-8E08-ED0C5B52A2E9}">
      <dsp:nvSpPr>
        <dsp:cNvPr id="0" name=""/>
        <dsp:cNvSpPr/>
      </dsp:nvSpPr>
      <dsp:spPr>
        <a:xfrm>
          <a:off x="0" y="2666461"/>
          <a:ext cx="7886700" cy="791505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Can Discriminator generate?</a:t>
          </a:r>
          <a:endParaRPr lang="zh-TW" altLang="en-US" sz="3300" kern="1200" dirty="0"/>
        </a:p>
      </dsp:txBody>
      <dsp:txXfrm>
        <a:off x="38638" y="2705099"/>
        <a:ext cx="7809424" cy="714229"/>
      </dsp:txXfrm>
    </dsp:sp>
    <dsp:sp modelId="{99C5DB17-E09B-4062-A453-58824B10BCDE}">
      <dsp:nvSpPr>
        <dsp:cNvPr id="0" name=""/>
        <dsp:cNvSpPr/>
      </dsp:nvSpPr>
      <dsp:spPr>
        <a:xfrm>
          <a:off x="0" y="3553006"/>
          <a:ext cx="7886700" cy="79150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A little bit theory </a:t>
          </a:r>
          <a:endParaRPr lang="zh-TW" altLang="en-US" sz="3300" kern="1200" dirty="0"/>
        </a:p>
      </dsp:txBody>
      <dsp:txXfrm>
        <a:off x="38638" y="3591644"/>
        <a:ext cx="78094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878-0FD5-4E5E-BDB8-8FEA1A0F189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5611-6D38-444D-A832-F3C43C53E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79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Q: </a:t>
            </a:r>
            <a:r>
              <a:rPr lang="zh-TW" altLang="en-US" dirty="0"/>
              <a:t>可以做得很好</a:t>
            </a:r>
            <a:r>
              <a:rPr lang="en-US" altLang="zh-TW" dirty="0"/>
              <a:t>?</a:t>
            </a:r>
            <a:r>
              <a:rPr lang="zh-TW" altLang="en-US" dirty="0"/>
              <a:t> 為什麼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Q:</a:t>
            </a:r>
            <a:r>
              <a:rPr lang="zh-TW" altLang="en-US" dirty="0"/>
              <a:t> </a:t>
            </a:r>
            <a:r>
              <a:rPr lang="en-US" altLang="zh-TW" dirty="0"/>
              <a:t>VAE</a:t>
            </a:r>
            <a:r>
              <a:rPr lang="zh-TW" altLang="en-US" dirty="0"/>
              <a:t> 為何不好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Q:</a:t>
            </a:r>
            <a:r>
              <a:rPr lang="zh-TW" altLang="en-US" dirty="0"/>
              <a:t> </a:t>
            </a:r>
            <a:r>
              <a:rPr lang="en-US" altLang="zh-TW" dirty="0"/>
              <a:t>unroll GAN</a:t>
            </a:r>
            <a:r>
              <a:rPr lang="zh-TW" altLang="en-US" dirty="0"/>
              <a:t>有用嗎？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28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56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Just name a few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Take </a:t>
            </a:r>
            <a:r>
              <a:rPr lang="en-US" altLang="zh-TW" sz="1200" b="1" i="1" dirty="0">
                <a:solidFill>
                  <a:srgbClr val="0000FF"/>
                </a:solidFill>
              </a:rPr>
              <a:t>human language processing </a:t>
            </a:r>
            <a:r>
              <a:rPr lang="en-US" altLang="zh-TW" sz="1200" dirty="0">
                <a:solidFill>
                  <a:srgbClr val="0000FF"/>
                </a:solidFill>
              </a:rPr>
              <a:t>and </a:t>
            </a:r>
            <a:r>
              <a:rPr lang="en-US" altLang="zh-TW" sz="1200" b="1" i="1" dirty="0">
                <a:solidFill>
                  <a:srgbClr val="0000FF"/>
                </a:solidFill>
              </a:rPr>
              <a:t>image processing</a:t>
            </a:r>
            <a:r>
              <a:rPr lang="en-US" altLang="zh-TW" sz="1200" dirty="0">
                <a:solidFill>
                  <a:srgbClr val="0000FF"/>
                </a:solidFill>
              </a:rPr>
              <a:t> as examples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512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課程名稱只能有</a:t>
            </a:r>
            <a:r>
              <a:rPr lang="en-US" altLang="zh-TW" dirty="0"/>
              <a:t>12</a:t>
            </a:r>
            <a:r>
              <a:rPr lang="zh-TW" altLang="en-US" dirty="0"/>
              <a:t> 個字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29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畫圖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上色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8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Typical approach: structured SVM, CRF … they are not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Of course, you need to plan in game playing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D220D-7621-4394-9E66-0D29A30127E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56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http://bbs.creaders.net/poem/bbsviewer.php?trd_id=859424&amp;language=big5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79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Energy based GAN: https://arxiv.org/abs/1609.03126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78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SOM: http://alaric-research.blogspot.tw/2011/02/self-organizing-map.html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4C38-2DDC-4A21-B555-9DECA430456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895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SOM: http://alaric-research.blogspot.tw/2011/02/self-organizing-map.html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4C38-2DDC-4A21-B555-9DECA430456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889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模仿得不是神韻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EF51-542F-46EE-BED1-D95B1201EC92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78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55C7C-5A57-4EF8-9547-D16C754C31B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110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don’t have similar problem in regression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http://wiseodd.github.io/techblog/2017/02/09/why-l2-blurry/</a:t>
            </a:r>
          </a:p>
          <a:p>
            <a:endParaRPr lang="en-US" altLang="zh-TW" dirty="0"/>
          </a:p>
          <a:p>
            <a:r>
              <a:rPr lang="en-US" altLang="zh-TW" dirty="0"/>
              <a:t>We don’t have similar problem in classification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EF51-542F-46EE-BED1-D95B1201EC92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87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solve it by gradient ascent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This is the basic idea of Deep Dream.</a:t>
            </a:r>
            <a:endParaRPr lang="zh-TW" alt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EF51-542F-46EE-BED1-D95B1201EC92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09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contrastive</a:t>
            </a:r>
          </a:p>
          <a:p>
            <a:endParaRPr lang="en-US" altLang="zh-TW" dirty="0"/>
          </a:p>
          <a:p>
            <a:r>
              <a:rPr lang="en-US" altLang="zh-TW" dirty="0"/>
              <a:t>Question 1 and 2 is solved.</a:t>
            </a:r>
          </a:p>
          <a:p>
            <a:endParaRPr lang="en-US" altLang="zh-TW" dirty="0"/>
          </a:p>
          <a:p>
            <a:r>
              <a:rPr lang="en-US" altLang="zh-TW" dirty="0"/>
              <a:t>Important:</a:t>
            </a:r>
            <a:r>
              <a:rPr lang="en-US" altLang="zh-TW" baseline="0" dirty="0"/>
              <a:t> if the weight if not update, end the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10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contrastive</a:t>
            </a:r>
          </a:p>
          <a:p>
            <a:endParaRPr lang="en-US" altLang="zh-TW" dirty="0"/>
          </a:p>
          <a:p>
            <a:r>
              <a:rPr lang="en-US" altLang="zh-TW" dirty="0"/>
              <a:t>Question 1 and 2 is solved.</a:t>
            </a:r>
          </a:p>
          <a:p>
            <a:endParaRPr lang="en-US" altLang="zh-TW" dirty="0"/>
          </a:p>
          <a:p>
            <a:r>
              <a:rPr lang="en-US" altLang="zh-TW" dirty="0"/>
              <a:t>Important:</a:t>
            </a:r>
            <a:r>
              <a:rPr lang="en-US" altLang="zh-TW" baseline="0" dirty="0"/>
              <a:t> if the weight if not update, end the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74E8-D2D3-41D0-B360-93DC08162B57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48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Learning a bottom up generator and top down evaluation function at the same time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EF51-542F-46EE-BED1-D95B1201EC92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542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Google brain</a:t>
            </a:r>
          </a:p>
          <a:p>
            <a:r>
              <a:rPr lang="en-US" altLang="zh-TW" dirty="0"/>
              <a:t>FIT: </a:t>
            </a:r>
          </a:p>
          <a:p>
            <a:r>
              <a:rPr lang="zh-TW" altLang="en-US" dirty="0"/>
              <a:t>https://arxiv.org/pdf/1706.08500.pdf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9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98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DeepMind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5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http://peellden.pixnet.net/blog/post/40406899-2013-%E7%AC%AC%E5%9B%9B%E5%AD%A3%EF%BC%8C%E5%86%AC%E8%9D%B6%E5%AF%82%E5%AF%A5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Kallima inachus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Vein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dried leaf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84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1200" dirty="0"/>
              <a:t>Binary </a:t>
            </a:r>
          </a:p>
          <a:p>
            <a:pPr algn="ctr"/>
            <a:r>
              <a:rPr lang="en-US" altLang="zh-TW" sz="1200" dirty="0"/>
              <a:t>Classifier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55C7C-5A57-4EF8-9547-D16C754C31B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54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EF51-542F-46EE-BED1-D95B1201EC9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83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EF51-542F-46EE-BED1-D95B1201EC9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67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位什麼要 </a:t>
            </a:r>
            <a:r>
              <a:rPr lang="en-US" altLang="zh-TW" dirty="0"/>
              <a:t>1- </a:t>
            </a:r>
            <a:r>
              <a:rPr lang="zh-TW" altLang="en-US" dirty="0"/>
              <a:t>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9608-0E78-43F8-A5E8-CE789142713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29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圖片生成：</a:t>
            </a:r>
            <a:endParaRPr lang="en-US" altLang="zh-TW" dirty="0"/>
          </a:p>
          <a:p>
            <a:r>
              <a:rPr lang="zh-TW" altLang="en-US" dirty="0"/>
              <a:t>吳宗翰、謝濬丞、</a:t>
            </a:r>
            <a:endParaRPr lang="en-US" altLang="zh-TW" dirty="0"/>
          </a:p>
          <a:p>
            <a:r>
              <a:rPr lang="zh-TW" altLang="en-US" dirty="0"/>
              <a:t>陳延昊、錢柏均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14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50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38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3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98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66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37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20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51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B0D4-50AE-455C-8CB8-FA91D2297756}" type="datetimeFigureOut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3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6.png"/><Relationship Id="rId7" Type="http://schemas.openxmlformats.org/officeDocument/2006/relationships/image" Target="../media/image8.jp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15.jp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3" Type="http://schemas.openxmlformats.org/officeDocument/2006/relationships/image" Target="../media/image31.png"/><Relationship Id="rId7" Type="http://schemas.openxmlformats.org/officeDocument/2006/relationships/image" Target="../media/image9.jp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39.jpg"/><Relationship Id="rId5" Type="http://schemas.openxmlformats.org/officeDocument/2006/relationships/image" Target="../media/image8.jpg"/><Relationship Id="rId10" Type="http://schemas.openxmlformats.org/officeDocument/2006/relationships/image" Target="../media/image38.jpg"/><Relationship Id="rId4" Type="http://schemas.openxmlformats.org/officeDocument/2006/relationships/image" Target="../media/image15.jpg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1.png"/><Relationship Id="rId1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60.wmf"/><Relationship Id="rId10" Type="http://schemas.openxmlformats.org/officeDocument/2006/relationships/image" Target="../media/image6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7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0.wmf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2.wmf"/><Relationship Id="rId5" Type="http://schemas.microsoft.com/office/2007/relationships/hdphoto" Target="../media/hdphoto2.wdp"/><Relationship Id="rId15" Type="http://schemas.openxmlformats.org/officeDocument/2006/relationships/image" Target="../media/image73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9.png"/><Relationship Id="rId9" Type="http://schemas.openxmlformats.org/officeDocument/2006/relationships/image" Target="../media/image61.wmf"/><Relationship Id="rId1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60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41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400.png"/><Relationship Id="rId5" Type="http://schemas.openxmlformats.org/officeDocument/2006/relationships/image" Target="../media/image85.png"/><Relationship Id="rId15" Type="http://schemas.openxmlformats.org/officeDocument/2006/relationships/image" Target="../media/image88.png"/><Relationship Id="rId10" Type="http://schemas.openxmlformats.org/officeDocument/2006/relationships/image" Target="../media/image390.png"/><Relationship Id="rId4" Type="http://schemas.openxmlformats.org/officeDocument/2006/relationships/image" Target="../media/image84.png"/><Relationship Id="rId9" Type="http://schemas.openxmlformats.org/officeDocument/2006/relationships/image" Target="../media/image380.png"/><Relationship Id="rId14" Type="http://schemas.openxmlformats.org/officeDocument/2006/relationships/image" Target="../media/image470.png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.png"/><Relationship Id="rId26" Type="http://schemas.openxmlformats.org/officeDocument/2006/relationships/image" Target="../media/image380.png"/><Relationship Id="rId21" Type="http://schemas.openxmlformats.org/officeDocument/2006/relationships/image" Target="../media/image86.png"/><Relationship Id="rId17" Type="http://schemas.openxmlformats.org/officeDocument/2006/relationships/image" Target="../media/image10700.png"/><Relationship Id="rId25" Type="http://schemas.openxmlformats.org/officeDocument/2006/relationships/image" Target="../media/image370.png"/><Relationship Id="rId2" Type="http://schemas.openxmlformats.org/officeDocument/2006/relationships/image" Target="../media/image89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5.png"/><Relationship Id="rId23" Type="http://schemas.openxmlformats.org/officeDocument/2006/relationships/image" Target="../media/image87.png"/><Relationship Id="rId28" Type="http://schemas.openxmlformats.org/officeDocument/2006/relationships/image" Target="../media/image400.png"/><Relationship Id="rId19" Type="http://schemas.openxmlformats.org/officeDocument/2006/relationships/image" Target="../media/image83.png"/><Relationship Id="rId22" Type="http://schemas.openxmlformats.org/officeDocument/2006/relationships/image" Target="../media/image88.png"/><Relationship Id="rId27" Type="http://schemas.openxmlformats.org/officeDocument/2006/relationships/image" Target="../media/image3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5" Type="http://schemas.openxmlformats.org/officeDocument/2006/relationships/image" Target="../media/image94.png"/><Relationship Id="rId4" Type="http://schemas.openxmlformats.org/officeDocument/2006/relationships/image" Target="../media/image14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40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390.png"/><Relationship Id="rId5" Type="http://schemas.openxmlformats.org/officeDocument/2006/relationships/image" Target="../media/image88.png"/><Relationship Id="rId10" Type="http://schemas.openxmlformats.org/officeDocument/2006/relationships/image" Target="../media/image380.png"/><Relationship Id="rId4" Type="http://schemas.openxmlformats.org/officeDocument/2006/relationships/image" Target="../media/image84.png"/><Relationship Id="rId9" Type="http://schemas.openxmlformats.org/officeDocument/2006/relationships/image" Target="../media/image3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9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.jp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g"/><Relationship Id="rId11" Type="http://schemas.openxmlformats.org/officeDocument/2006/relationships/image" Target="../media/image31.png"/><Relationship Id="rId5" Type="http://schemas.openxmlformats.org/officeDocument/2006/relationships/image" Target="../media/image8.jpg"/><Relationship Id="rId10" Type="http://schemas.openxmlformats.org/officeDocument/2006/relationships/image" Target="../media/image103.wmf"/><Relationship Id="rId4" Type="http://schemas.openxmlformats.org/officeDocument/2006/relationships/image" Target="../media/image15.jpg"/><Relationship Id="rId9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9.png"/><Relationship Id="rId10" Type="http://schemas.openxmlformats.org/officeDocument/2006/relationships/image" Target="../media/image148.png"/><Relationship Id="rId9" Type="http://schemas.openxmlformats.org/officeDocument/2006/relationships/image" Target="../media/image1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.jp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g"/><Relationship Id="rId11" Type="http://schemas.openxmlformats.org/officeDocument/2006/relationships/image" Target="../media/image31.png"/><Relationship Id="rId5" Type="http://schemas.openxmlformats.org/officeDocument/2006/relationships/image" Target="../media/image8.jpg"/><Relationship Id="rId10" Type="http://schemas.openxmlformats.org/officeDocument/2006/relationships/image" Target="../media/image103.wmf"/><Relationship Id="rId4" Type="http://schemas.openxmlformats.org/officeDocument/2006/relationships/image" Target="../media/image15.jpg"/><Relationship Id="rId9" Type="http://schemas.openxmlformats.org/officeDocument/2006/relationships/oleObject" Target="../embeddings/oleObject1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4.png"/><Relationship Id="rId3" Type="http://schemas.openxmlformats.org/officeDocument/2006/relationships/image" Target="../media/image110.png"/><Relationship Id="rId7" Type="http://schemas.openxmlformats.org/officeDocument/2006/relationships/image" Target="../media/image490.png"/><Relationship Id="rId12" Type="http://schemas.openxmlformats.org/officeDocument/2006/relationships/image" Target="../media/image5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20.png"/><Relationship Id="rId5" Type="http://schemas.openxmlformats.org/officeDocument/2006/relationships/image" Target="../media/image491.png"/><Relationship Id="rId10" Type="http://schemas.openxmlformats.org/officeDocument/2006/relationships/image" Target="../media/image510.png"/><Relationship Id="rId4" Type="http://schemas.openxmlformats.org/officeDocument/2006/relationships/image" Target="../media/image111.png"/><Relationship Id="rId9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0.jpg"/><Relationship Id="rId3" Type="http://schemas.openxmlformats.org/officeDocument/2006/relationships/image" Target="../media/image550.png"/><Relationship Id="rId7" Type="http://schemas.openxmlformats.org/officeDocument/2006/relationships/image" Target="../media/image10.jpg"/><Relationship Id="rId12" Type="http://schemas.openxmlformats.org/officeDocument/2006/relationships/image" Target="../media/image39.jpg"/><Relationship Id="rId17" Type="http://schemas.openxmlformats.org/officeDocument/2006/relationships/image" Target="../media/image570.png"/><Relationship Id="rId2" Type="http://schemas.openxmlformats.org/officeDocument/2006/relationships/image" Target="../media/image540.png"/><Relationship Id="rId16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38.jpg"/><Relationship Id="rId5" Type="http://schemas.openxmlformats.org/officeDocument/2006/relationships/image" Target="../media/image15.jpg"/><Relationship Id="rId15" Type="http://schemas.openxmlformats.org/officeDocument/2006/relationships/image" Target="../media/image42.jp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jpg"/><Relationship Id="rId14" Type="http://schemas.openxmlformats.org/officeDocument/2006/relationships/image" Target="../media/image41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5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54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1.png"/><Relationship Id="rId4" Type="http://schemas.openxmlformats.org/officeDocument/2006/relationships/image" Target="../media/image17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9.jpg"/><Relationship Id="rId7" Type="http://schemas.openxmlformats.org/officeDocument/2006/relationships/image" Target="../media/image27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F72917-78CF-4FDF-8385-C36AB30B0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Introduction of Generative Adversarial Network (GAN)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697972-6A10-416F-9E36-F23BAC49F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李宏毅</a:t>
            </a:r>
            <a:endParaRPr lang="en-US" altLang="zh-TW" sz="4000" dirty="0"/>
          </a:p>
          <a:p>
            <a:r>
              <a:rPr lang="en-US" altLang="zh-TW" sz="4000" dirty="0"/>
              <a:t>Hung-yi Lee</a:t>
            </a:r>
          </a:p>
        </p:txBody>
      </p:sp>
    </p:spTree>
    <p:extLst>
      <p:ext uri="{BB962C8B-B14F-4D97-AF65-F5344CB8AC3E}">
        <p14:creationId xmlns:p14="http://schemas.microsoft.com/office/powerpoint/2010/main" val="6891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5E50D0A-F33B-4736-BB2B-290982C1AAEE}"/>
              </a:ext>
            </a:extLst>
          </p:cNvPr>
          <p:cNvSpPr/>
          <p:nvPr/>
        </p:nvSpPr>
        <p:spPr>
          <a:xfrm>
            <a:off x="3040555" y="1726462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1B1AD4B2-E573-49C7-B4E9-461732CF0BBE}"/>
              </a:ext>
            </a:extLst>
          </p:cNvPr>
          <p:cNvSpPr/>
          <p:nvPr/>
        </p:nvSpPr>
        <p:spPr>
          <a:xfrm>
            <a:off x="2116958" y="2140300"/>
            <a:ext cx="788276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89FA29A-4DCB-43FF-80CF-C4A66E201D5B}"/>
              </a:ext>
            </a:extLst>
          </p:cNvPr>
          <p:cNvSpPr/>
          <p:nvPr/>
        </p:nvSpPr>
        <p:spPr>
          <a:xfrm>
            <a:off x="4702719" y="2140299"/>
            <a:ext cx="788276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820269-AD02-420C-9733-988B292B7BC5}"/>
              </a:ext>
            </a:extLst>
          </p:cNvPr>
          <p:cNvSpPr txBox="1"/>
          <p:nvPr/>
        </p:nvSpPr>
        <p:spPr>
          <a:xfrm>
            <a:off x="5554495" y="1775733"/>
            <a:ext cx="119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scalar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A8C9356-CBB0-424D-8F99-CD91D99B5012}"/>
              </a:ext>
            </a:extLst>
          </p:cNvPr>
          <p:cNvSpPr/>
          <p:nvPr/>
        </p:nvSpPr>
        <p:spPr>
          <a:xfrm>
            <a:off x="1091302" y="1934927"/>
            <a:ext cx="814986" cy="867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image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81C5D6-FFEB-4C25-941D-B91A810D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Basic Idea of GAN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902273-3956-4F1C-80E5-3283EF4034F2}"/>
              </a:ext>
            </a:extLst>
          </p:cNvPr>
          <p:cNvSpPr txBox="1"/>
          <p:nvPr/>
        </p:nvSpPr>
        <p:spPr>
          <a:xfrm>
            <a:off x="5157294" y="651222"/>
            <a:ext cx="3499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It is a neural network (NN), or a function.</a:t>
            </a:r>
            <a:endParaRPr lang="zh-TW" altLang="en-US" sz="28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8F7C6F-C648-4E0F-9A4A-80DEE1223D9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414345" y="1128276"/>
            <a:ext cx="742949" cy="7631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81D5FD1-9969-432B-ACF9-9948396E2D97}"/>
              </a:ext>
            </a:extLst>
          </p:cNvPr>
          <p:cNvSpPr txBox="1"/>
          <p:nvPr/>
        </p:nvSpPr>
        <p:spPr>
          <a:xfrm>
            <a:off x="5615209" y="2259716"/>
            <a:ext cx="337639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Larger value means real, smaller value means fake.</a:t>
            </a:r>
            <a:endParaRPr lang="zh-TW" altLang="en-US" sz="2400" dirty="0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285227C-7CC7-4807-AADE-F203DB746A8E}"/>
              </a:ext>
            </a:extLst>
          </p:cNvPr>
          <p:cNvCxnSpPr/>
          <p:nvPr/>
        </p:nvCxnSpPr>
        <p:spPr>
          <a:xfrm>
            <a:off x="-471907" y="3211212"/>
            <a:ext cx="980615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A4D19CCE-B1BC-4E29-BF4D-4BDEA18A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45" y="3784944"/>
            <a:ext cx="848388" cy="84838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AF87C0D-D13D-4546-B426-D56C56636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9" y="3760883"/>
            <a:ext cx="879920" cy="87992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D326126-1159-44ED-94F4-60213473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21" y="5317688"/>
            <a:ext cx="848388" cy="89304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ACF7F6F-ECCF-4419-8312-27CDD7ED7749}"/>
              </a:ext>
            </a:extLst>
          </p:cNvPr>
          <p:cNvSpPr/>
          <p:nvPr/>
        </p:nvSpPr>
        <p:spPr>
          <a:xfrm>
            <a:off x="2116460" y="3774765"/>
            <a:ext cx="1355850" cy="852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AC9BFF-D2DD-4180-8462-82980955126C}"/>
              </a:ext>
            </a:extLst>
          </p:cNvPr>
          <p:cNvSpPr/>
          <p:nvPr/>
        </p:nvSpPr>
        <p:spPr>
          <a:xfrm>
            <a:off x="2089100" y="5317338"/>
            <a:ext cx="1355850" cy="852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C8BC38C-CE15-440F-AE9E-4AD3A37CE446}"/>
              </a:ext>
            </a:extLst>
          </p:cNvPr>
          <p:cNvSpPr/>
          <p:nvPr/>
        </p:nvSpPr>
        <p:spPr>
          <a:xfrm>
            <a:off x="6090184" y="3745100"/>
            <a:ext cx="1355850" cy="852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207AB8FB-8298-45A5-8A57-76637A3F470E}"/>
              </a:ext>
            </a:extLst>
          </p:cNvPr>
          <p:cNvSpPr/>
          <p:nvPr/>
        </p:nvSpPr>
        <p:spPr>
          <a:xfrm>
            <a:off x="1681809" y="3965338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C6FA0708-2161-4442-8EF9-F17AA8C548D0}"/>
              </a:ext>
            </a:extLst>
          </p:cNvPr>
          <p:cNvSpPr/>
          <p:nvPr/>
        </p:nvSpPr>
        <p:spPr>
          <a:xfrm>
            <a:off x="1676764" y="5494562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37B7860A-B41B-4028-A22D-C580BDAC41E3}"/>
              </a:ext>
            </a:extLst>
          </p:cNvPr>
          <p:cNvSpPr/>
          <p:nvPr/>
        </p:nvSpPr>
        <p:spPr>
          <a:xfrm>
            <a:off x="5669213" y="3910782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D4B0CC1C-45AE-478F-B321-3FEBD5FB6BDB}"/>
              </a:ext>
            </a:extLst>
          </p:cNvPr>
          <p:cNvSpPr/>
          <p:nvPr/>
        </p:nvSpPr>
        <p:spPr>
          <a:xfrm>
            <a:off x="3487184" y="3965338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02FF98EA-FADD-4201-AED6-A28DF90292B2}"/>
              </a:ext>
            </a:extLst>
          </p:cNvPr>
          <p:cNvSpPr/>
          <p:nvPr/>
        </p:nvSpPr>
        <p:spPr>
          <a:xfrm>
            <a:off x="3482139" y="5494562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18B4ADB2-E953-42B5-BACB-5522C0B02D3F}"/>
              </a:ext>
            </a:extLst>
          </p:cNvPr>
          <p:cNvSpPr/>
          <p:nvPr/>
        </p:nvSpPr>
        <p:spPr>
          <a:xfrm>
            <a:off x="7461255" y="3951209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300ED9-6D66-423A-A6A4-75B86EEFE085}"/>
              </a:ext>
            </a:extLst>
          </p:cNvPr>
          <p:cNvSpPr txBox="1"/>
          <p:nvPr/>
        </p:nvSpPr>
        <p:spPr>
          <a:xfrm>
            <a:off x="3916528" y="3962066"/>
            <a:ext cx="87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1.0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B34EF88-E0E8-44C0-B462-ADED06D8200F}"/>
              </a:ext>
            </a:extLst>
          </p:cNvPr>
          <p:cNvSpPr txBox="1"/>
          <p:nvPr/>
        </p:nvSpPr>
        <p:spPr>
          <a:xfrm>
            <a:off x="7919734" y="3925692"/>
            <a:ext cx="87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1.0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4C5EC68-F2AC-4559-B468-980222719476}"/>
              </a:ext>
            </a:extLst>
          </p:cNvPr>
          <p:cNvSpPr txBox="1"/>
          <p:nvPr/>
        </p:nvSpPr>
        <p:spPr>
          <a:xfrm>
            <a:off x="3905946" y="5481803"/>
            <a:ext cx="87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0.1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61E7208-C4C5-49ED-A6F6-66A1A88AAB19}"/>
              </a:ext>
            </a:extLst>
          </p:cNvPr>
          <p:cNvSpPr/>
          <p:nvPr/>
        </p:nvSpPr>
        <p:spPr>
          <a:xfrm>
            <a:off x="6062824" y="5373328"/>
            <a:ext cx="1355850" cy="852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475C192C-7740-4C5A-AC9E-F1C824DC500A}"/>
              </a:ext>
            </a:extLst>
          </p:cNvPr>
          <p:cNvSpPr/>
          <p:nvPr/>
        </p:nvSpPr>
        <p:spPr>
          <a:xfrm>
            <a:off x="5650488" y="5550552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6D1ADAD4-EFF9-497F-A389-2D0EB9D7D948}"/>
              </a:ext>
            </a:extLst>
          </p:cNvPr>
          <p:cNvSpPr/>
          <p:nvPr/>
        </p:nvSpPr>
        <p:spPr>
          <a:xfrm>
            <a:off x="7455863" y="5550552"/>
            <a:ext cx="407291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514FCAB-C62B-4209-9448-E1E4E6C994E9}"/>
              </a:ext>
            </a:extLst>
          </p:cNvPr>
          <p:cNvSpPr txBox="1"/>
          <p:nvPr/>
        </p:nvSpPr>
        <p:spPr>
          <a:xfrm>
            <a:off x="7879670" y="5537793"/>
            <a:ext cx="87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0.1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54E4D03-5B98-4AAD-8895-0666D2CF7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149" y="5330664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 animBg="1"/>
      <p:bldP spid="5" grpId="0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4" grpId="0"/>
      <p:bldP spid="37" grpId="0"/>
      <p:bldP spid="38" grpId="0"/>
      <p:bldP spid="41" grpId="0" animBg="1"/>
      <p:bldP spid="42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of GAN</a:t>
            </a:r>
            <a:endParaRPr lang="zh-TW" altLang="en-US" dirty="0"/>
          </a:p>
        </p:txBody>
      </p:sp>
      <p:pic>
        <p:nvPicPr>
          <p:cNvPr id="3076" name="Picture 4" descr="枯葉蝶屬枯葉蝶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38" y="1889620"/>
            <a:ext cx="2021403" cy="13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艷粉蝶屬艷粉蝶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5" y="1889620"/>
            <a:ext cx="2019300" cy="13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「比比鳥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0" y="4795175"/>
            <a:ext cx="1264260" cy="12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眼節蝶屬青眼蛺蝶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38" y="1889621"/>
            <a:ext cx="2071687" cy="13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776383" y="3237221"/>
            <a:ext cx="119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Brown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576203" y="3196721"/>
            <a:ext cx="119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veins</a:t>
            </a:r>
            <a:endParaRPr lang="zh-TW" altLang="en-US" sz="2400" dirty="0"/>
          </a:p>
        </p:txBody>
      </p:sp>
      <p:pic>
        <p:nvPicPr>
          <p:cNvPr id="3084" name="Picture 12" descr="相關圖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85" y="4618345"/>
            <a:ext cx="2285587" cy="16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「比比鳥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08" y="4618345"/>
            <a:ext cx="1617921" cy="16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語音泡泡: 圓角矩形 7"/>
          <p:cNvSpPr/>
          <p:nvPr/>
        </p:nvSpPr>
        <p:spPr>
          <a:xfrm>
            <a:off x="714380" y="3828857"/>
            <a:ext cx="2095500" cy="7894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Butterflies are not brown</a:t>
            </a:r>
            <a:endParaRPr lang="zh-TW" altLang="en-US" sz="2400" dirty="0"/>
          </a:p>
        </p:txBody>
      </p:sp>
      <p:sp>
        <p:nvSpPr>
          <p:cNvPr id="17" name="語音泡泡: 圓角矩形 16"/>
          <p:cNvSpPr/>
          <p:nvPr/>
        </p:nvSpPr>
        <p:spPr>
          <a:xfrm>
            <a:off x="3567115" y="3828857"/>
            <a:ext cx="2095500" cy="7894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Butterflies do not have veins</a:t>
            </a:r>
            <a:endParaRPr lang="zh-TW" altLang="en-US" sz="2400" dirty="0"/>
          </a:p>
        </p:txBody>
      </p:sp>
      <p:sp>
        <p:nvSpPr>
          <p:cNvPr id="9" name="箭號: 向右 8"/>
          <p:cNvSpPr/>
          <p:nvPr/>
        </p:nvSpPr>
        <p:spPr>
          <a:xfrm>
            <a:off x="2732870" y="2229554"/>
            <a:ext cx="466726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/>
          <p:cNvSpPr/>
          <p:nvPr/>
        </p:nvSpPr>
        <p:spPr>
          <a:xfrm>
            <a:off x="5495118" y="2229554"/>
            <a:ext cx="466726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/>
          <p:cNvSpPr/>
          <p:nvPr/>
        </p:nvSpPr>
        <p:spPr>
          <a:xfrm>
            <a:off x="2531549" y="5037529"/>
            <a:ext cx="466726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/>
          <p:cNvSpPr/>
          <p:nvPr/>
        </p:nvSpPr>
        <p:spPr>
          <a:xfrm>
            <a:off x="5293797" y="5037529"/>
            <a:ext cx="466726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語音泡泡: 圓角矩形 17"/>
          <p:cNvSpPr/>
          <p:nvPr/>
        </p:nvSpPr>
        <p:spPr>
          <a:xfrm>
            <a:off x="6419850" y="3828857"/>
            <a:ext cx="2095500" cy="789488"/>
          </a:xfrm>
          <a:prstGeom prst="wedgeRoundRectCallout">
            <a:avLst>
              <a:gd name="adj1" fmla="val -27067"/>
              <a:gd name="adj2" fmla="val 66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……..</a:t>
            </a:r>
            <a:endParaRPr lang="zh-TW" altLang="en-US" sz="24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296B017-47EF-473B-B4E8-24D444ECCB2F}"/>
              </a:ext>
            </a:extLst>
          </p:cNvPr>
          <p:cNvSpPr/>
          <p:nvPr/>
        </p:nvSpPr>
        <p:spPr>
          <a:xfrm>
            <a:off x="6766930" y="1277630"/>
            <a:ext cx="1996623" cy="850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361666-E100-4728-8A20-24C4B8A634AD}"/>
              </a:ext>
            </a:extLst>
          </p:cNvPr>
          <p:cNvSpPr/>
          <p:nvPr/>
        </p:nvSpPr>
        <p:spPr>
          <a:xfrm>
            <a:off x="6766930" y="5731398"/>
            <a:ext cx="1999796" cy="8500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</p:txBody>
      </p:sp>
    </p:spTree>
    <p:extLst>
      <p:ext uri="{BB962C8B-B14F-4D97-AF65-F5344CB8AC3E}">
        <p14:creationId xmlns:p14="http://schemas.microsoft.com/office/powerpoint/2010/main" val="19081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 animBg="1"/>
      <p:bldP spid="17" grpId="0" animBg="1"/>
      <p:bldP spid="9" grpId="0" animBg="1"/>
      <p:bldP spid="19" grpId="0" animBg="1"/>
      <p:bldP spid="20" grpId="0" animBg="1"/>
      <p:bldP spid="21" grpId="0" animBg="1"/>
      <p:bldP spid="18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of GAN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23462" y="1714194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023462" y="4292577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969612" y="607382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images: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3899198" y="1705216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899198" y="4283599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6774935" y="1690689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6774935" y="4269072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21" name="箭號: 向右 20"/>
          <p:cNvSpPr/>
          <p:nvPr/>
        </p:nvSpPr>
        <p:spPr>
          <a:xfrm>
            <a:off x="2774676" y="4603462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>
            <a:off x="5650413" y="4603462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>
            <a:off x="2774676" y="1996922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>
            <a:off x="5650413" y="1996922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69" y="3325050"/>
            <a:ext cx="2205108" cy="54372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89" y="3339997"/>
            <a:ext cx="2101787" cy="51783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70" y="3427765"/>
            <a:ext cx="1963180" cy="414004"/>
          </a:xfrm>
          <a:prstGeom prst="rect">
            <a:avLst/>
          </a:prstGeom>
        </p:spPr>
      </p:pic>
      <p:cxnSp>
        <p:nvCxnSpPr>
          <p:cNvPr id="38" name="直線單箭頭接點 37"/>
          <p:cNvCxnSpPr/>
          <p:nvPr/>
        </p:nvCxnSpPr>
        <p:spPr>
          <a:xfrm flipV="1">
            <a:off x="6232480" y="5576611"/>
            <a:ext cx="1310640" cy="4186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1926058" y="5647039"/>
            <a:ext cx="1872354" cy="3482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4658023" y="5576611"/>
            <a:ext cx="279135" cy="32385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76" y="6111526"/>
            <a:ext cx="540000" cy="54000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12" y="6111526"/>
            <a:ext cx="540000" cy="5400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58" y="6111526"/>
            <a:ext cx="540000" cy="54000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94" y="6111526"/>
            <a:ext cx="540000" cy="5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55" y="3361364"/>
            <a:ext cx="2081864" cy="549612"/>
          </a:xfrm>
          <a:prstGeom prst="rect">
            <a:avLst/>
          </a:prstGeom>
        </p:spPr>
      </p:pic>
      <p:cxnSp>
        <p:nvCxnSpPr>
          <p:cNvPr id="29" name="直線單箭頭接點 28"/>
          <p:cNvCxnSpPr/>
          <p:nvPr/>
        </p:nvCxnSpPr>
        <p:spPr>
          <a:xfrm flipH="1">
            <a:off x="1751919" y="3019773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720473" y="3888703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4812" y="3381118"/>
            <a:ext cx="2071064" cy="521908"/>
          </a:xfrm>
          <a:prstGeom prst="rect">
            <a:avLst/>
          </a:prstGeom>
        </p:spPr>
      </p:pic>
      <p:cxnSp>
        <p:nvCxnSpPr>
          <p:cNvPr id="33" name="直線單箭頭接點 32"/>
          <p:cNvCxnSpPr/>
          <p:nvPr/>
        </p:nvCxnSpPr>
        <p:spPr>
          <a:xfrm flipH="1">
            <a:off x="4633452" y="3019773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4618935" y="3861697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9686" y="3367928"/>
            <a:ext cx="2106868" cy="524567"/>
          </a:xfrm>
          <a:prstGeom prst="rect">
            <a:avLst/>
          </a:prstGeom>
        </p:spPr>
      </p:pic>
      <p:cxnSp>
        <p:nvCxnSpPr>
          <p:cNvPr id="34" name="直線單箭頭接點 33"/>
          <p:cNvCxnSpPr/>
          <p:nvPr/>
        </p:nvCxnSpPr>
        <p:spPr>
          <a:xfrm flipH="1">
            <a:off x="7514984" y="3019773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530420" y="3861697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614D0B7-CEF8-45D0-93A3-FB9689805750}"/>
              </a:ext>
            </a:extLst>
          </p:cNvPr>
          <p:cNvSpPr txBox="1"/>
          <p:nvPr/>
        </p:nvSpPr>
        <p:spPr>
          <a:xfrm>
            <a:off x="5136919" y="50425"/>
            <a:ext cx="345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is where the term</a:t>
            </a:r>
            <a:r>
              <a:rPr lang="zh-TW" altLang="en-US" sz="2400" dirty="0"/>
              <a:t> </a:t>
            </a:r>
            <a:r>
              <a:rPr lang="en-US" altLang="zh-TW" sz="2400" dirty="0"/>
              <a:t>“</a:t>
            </a:r>
            <a:r>
              <a:rPr lang="en-US" altLang="zh-TW" sz="2400" b="1" i="1" dirty="0"/>
              <a:t>adversarial</a:t>
            </a:r>
            <a:r>
              <a:rPr lang="en-US" altLang="zh-TW" sz="2400" dirty="0"/>
              <a:t>” comes from.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6974C66-5345-45FE-82D8-34790954EC6F}"/>
              </a:ext>
            </a:extLst>
          </p:cNvPr>
          <p:cNvSpPr txBox="1"/>
          <p:nvPr/>
        </p:nvSpPr>
        <p:spPr>
          <a:xfrm>
            <a:off x="5165947" y="793886"/>
            <a:ext cx="372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You can explain the process in different ways…….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F8B1C4E-A686-4C63-B814-92119412BA16}"/>
              </a:ext>
            </a:extLst>
          </p:cNvPr>
          <p:cNvSpPr/>
          <p:nvPr/>
        </p:nvSpPr>
        <p:spPr>
          <a:xfrm>
            <a:off x="1365808" y="4474160"/>
            <a:ext cx="1517650" cy="861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3715D5-0C12-47A3-B4D1-70E2535FACF1}"/>
              </a:ext>
            </a:extLst>
          </p:cNvPr>
          <p:cNvSpPr/>
          <p:nvPr/>
        </p:nvSpPr>
        <p:spPr>
          <a:xfrm>
            <a:off x="1365808" y="2994920"/>
            <a:ext cx="1517650" cy="861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28" name="語音泡泡: 圓角矩形 27">
            <a:extLst>
              <a:ext uri="{FF2B5EF4-FFF2-40B4-BE49-F238E27FC236}">
                <a16:creationId xmlns:a16="http://schemas.microsoft.com/office/drawing/2014/main" id="{A85B4D53-5CFE-4255-A8DC-BAB908B2D793}"/>
              </a:ext>
            </a:extLst>
          </p:cNvPr>
          <p:cNvSpPr/>
          <p:nvPr/>
        </p:nvSpPr>
        <p:spPr>
          <a:xfrm>
            <a:off x="3363738" y="4958203"/>
            <a:ext cx="2302299" cy="700745"/>
          </a:xfrm>
          <a:prstGeom prst="wedgeRoundRectCallout">
            <a:avLst>
              <a:gd name="adj1" fmla="val -76075"/>
              <a:gd name="adj2" fmla="val -4106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7" name="語音泡泡: 圓角矩形 26">
            <a:extLst>
              <a:ext uri="{FF2B5EF4-FFF2-40B4-BE49-F238E27FC236}">
                <a16:creationId xmlns:a16="http://schemas.microsoft.com/office/drawing/2014/main" id="{6E50D5A5-899B-4A03-9F80-E9B51475F5FF}"/>
              </a:ext>
            </a:extLst>
          </p:cNvPr>
          <p:cNvSpPr/>
          <p:nvPr/>
        </p:nvSpPr>
        <p:spPr>
          <a:xfrm>
            <a:off x="3349225" y="3474940"/>
            <a:ext cx="2302299" cy="700745"/>
          </a:xfrm>
          <a:prstGeom prst="wedgeRoundRectCallout">
            <a:avLst>
              <a:gd name="adj1" fmla="val -76075"/>
              <a:gd name="adj2" fmla="val -4106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19BDE59-57A5-4153-931A-EB82727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of GAN</a:t>
            </a:r>
            <a:br>
              <a:rPr lang="en-US" altLang="zh-TW" dirty="0"/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和平的比喻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27B73A-6898-46A8-8AFF-47A16103C2F1}"/>
              </a:ext>
            </a:extLst>
          </p:cNvPr>
          <p:cNvSpPr/>
          <p:nvPr/>
        </p:nvSpPr>
        <p:spPr>
          <a:xfrm>
            <a:off x="5087462" y="261987"/>
            <a:ext cx="1517650" cy="861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(student)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3B4824-E4BB-4CFF-84DA-66C493E3A12F}"/>
              </a:ext>
            </a:extLst>
          </p:cNvPr>
          <p:cNvSpPr/>
          <p:nvPr/>
        </p:nvSpPr>
        <p:spPr>
          <a:xfrm>
            <a:off x="6720114" y="269231"/>
            <a:ext cx="1939676" cy="861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  <a:p>
            <a:pPr algn="ctr"/>
            <a:r>
              <a:rPr lang="en-US" altLang="zh-TW" sz="2400" dirty="0"/>
              <a:t>(teacher)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60F152-3CC2-47A3-A823-4B8E6ACCB5DB}"/>
              </a:ext>
            </a:extLst>
          </p:cNvPr>
          <p:cNvSpPr/>
          <p:nvPr/>
        </p:nvSpPr>
        <p:spPr>
          <a:xfrm>
            <a:off x="1365808" y="1711067"/>
            <a:ext cx="1517650" cy="861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4E2F4A5-9AA0-485B-B4EE-11A5BD3F3BA4}"/>
              </a:ext>
            </a:extLst>
          </p:cNvPr>
          <p:cNvGrpSpPr/>
          <p:nvPr/>
        </p:nvGrpSpPr>
        <p:grpSpPr>
          <a:xfrm>
            <a:off x="3349225" y="2008330"/>
            <a:ext cx="2302299" cy="700745"/>
            <a:chOff x="2926927" y="2258346"/>
            <a:chExt cx="2302299" cy="700745"/>
          </a:xfrm>
        </p:grpSpPr>
        <p:sp>
          <p:nvSpPr>
            <p:cNvPr id="25" name="語音泡泡: 圓角矩形 24">
              <a:extLst>
                <a:ext uri="{FF2B5EF4-FFF2-40B4-BE49-F238E27FC236}">
                  <a16:creationId xmlns:a16="http://schemas.microsoft.com/office/drawing/2014/main" id="{76D9FD7F-7F3B-4001-AE4B-B6D04B2FDB82}"/>
                </a:ext>
              </a:extLst>
            </p:cNvPr>
            <p:cNvSpPr/>
            <p:nvPr/>
          </p:nvSpPr>
          <p:spPr>
            <a:xfrm>
              <a:off x="2926927" y="2258346"/>
              <a:ext cx="2302299" cy="700745"/>
            </a:xfrm>
            <a:prstGeom prst="wedgeRoundRectCallout">
              <a:avLst>
                <a:gd name="adj1" fmla="val -76075"/>
                <a:gd name="adj2" fmla="val -4106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129D01C-5018-4FAE-99E2-83789AD7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6173" y="2336909"/>
              <a:ext cx="2081864" cy="549612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CC57B87-C0E4-48C1-8A59-2755D95410DE}"/>
              </a:ext>
            </a:extLst>
          </p:cNvPr>
          <p:cNvSpPr/>
          <p:nvPr/>
        </p:nvSpPr>
        <p:spPr>
          <a:xfrm>
            <a:off x="6425556" y="2071386"/>
            <a:ext cx="1939676" cy="861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FB89F88-4078-4C40-A728-61B89EC91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55" y="5063318"/>
            <a:ext cx="2071064" cy="521908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E3AF5B81-64FA-4454-B6F4-B87FB0FD6BF7}"/>
              </a:ext>
            </a:extLst>
          </p:cNvPr>
          <p:cNvGrpSpPr/>
          <p:nvPr/>
        </p:nvGrpSpPr>
        <p:grpSpPr>
          <a:xfrm>
            <a:off x="6605112" y="1171910"/>
            <a:ext cx="2162335" cy="554490"/>
            <a:chOff x="3798412" y="6111526"/>
            <a:chExt cx="2162335" cy="55449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44BA7E64-3D24-4583-91DE-736918A94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D2501B18-1375-4955-A237-E3080E73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59C0E54B-1E38-4D70-99F1-51C0188FA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45124D4A-A2BE-4E58-8C51-CB95C1B7F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3B54E6CA-A5D4-4965-A915-730AA6DD4BE5}"/>
              </a:ext>
            </a:extLst>
          </p:cNvPr>
          <p:cNvSpPr/>
          <p:nvPr/>
        </p:nvSpPr>
        <p:spPr>
          <a:xfrm>
            <a:off x="6425556" y="3754973"/>
            <a:ext cx="1939676" cy="861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450AE367-0EDB-4BE4-8EFD-7D965BCB9870}"/>
              </a:ext>
            </a:extLst>
          </p:cNvPr>
          <p:cNvSpPr/>
          <p:nvPr/>
        </p:nvSpPr>
        <p:spPr>
          <a:xfrm>
            <a:off x="3905728" y="2827291"/>
            <a:ext cx="2348344" cy="553683"/>
          </a:xfrm>
          <a:prstGeom prst="wedgeRoundRectCallout">
            <a:avLst>
              <a:gd name="adj1" fmla="val 61988"/>
              <a:gd name="adj2" fmla="val -1026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沒有兩個圈</a:t>
            </a:r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34E633AD-536F-46F9-8289-ABA80068C917}"/>
              </a:ext>
            </a:extLst>
          </p:cNvPr>
          <p:cNvSpPr/>
          <p:nvPr/>
        </p:nvSpPr>
        <p:spPr>
          <a:xfrm>
            <a:off x="3905728" y="4291524"/>
            <a:ext cx="2348344" cy="553683"/>
          </a:xfrm>
          <a:prstGeom prst="wedgeRoundRectCallout">
            <a:avLst>
              <a:gd name="adj1" fmla="val 61988"/>
              <a:gd name="adj2" fmla="val -1026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沒有彩色</a:t>
            </a:r>
          </a:p>
        </p:txBody>
      </p:sp>
      <p:sp>
        <p:nvSpPr>
          <p:cNvPr id="3" name="圖說文字: 向上箭號 2">
            <a:extLst>
              <a:ext uri="{FF2B5EF4-FFF2-40B4-BE49-F238E27FC236}">
                <a16:creationId xmlns:a16="http://schemas.microsoft.com/office/drawing/2014/main" id="{0D07BAA1-6D69-4EBF-BE86-CE65B0BD22B6}"/>
              </a:ext>
            </a:extLst>
          </p:cNvPr>
          <p:cNvSpPr/>
          <p:nvPr/>
        </p:nvSpPr>
        <p:spPr>
          <a:xfrm>
            <a:off x="558630" y="5438082"/>
            <a:ext cx="3132005" cy="1199052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為什麼不自己學？</a:t>
            </a:r>
          </a:p>
        </p:txBody>
      </p:sp>
      <p:sp>
        <p:nvSpPr>
          <p:cNvPr id="26" name="圖說文字: 向上箭號 25">
            <a:extLst>
              <a:ext uri="{FF2B5EF4-FFF2-40B4-BE49-F238E27FC236}">
                <a16:creationId xmlns:a16="http://schemas.microsoft.com/office/drawing/2014/main" id="{37600B27-D99B-4DFC-8300-EC57093030E8}"/>
              </a:ext>
            </a:extLst>
          </p:cNvPr>
          <p:cNvSpPr/>
          <p:nvPr/>
        </p:nvSpPr>
        <p:spPr>
          <a:xfrm>
            <a:off x="5819919" y="5436743"/>
            <a:ext cx="3132005" cy="1199052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為什麼不自己做？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D7D203B6-1950-4467-82A5-7A3A227A4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271" y="3569663"/>
            <a:ext cx="2071064" cy="5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28" grpId="0" animBg="1"/>
      <p:bldP spid="27" grpId="0" animBg="1"/>
      <p:bldP spid="9" grpId="0" animBg="1"/>
      <p:bldP spid="11" grpId="0" animBg="1"/>
      <p:bldP spid="22" grpId="0" animBg="1"/>
      <p:bldP spid="23" grpId="0" animBg="1"/>
      <p:bldP spid="24" grpId="0" animBg="1"/>
      <p:bldP spid="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6444EF-1415-4E77-82FD-0D073BE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Generator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Discriminator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B3B2E7-CB41-472E-819D-84EB19172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寫作敵人，唸做朋友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相關圖片">
            <a:extLst>
              <a:ext uri="{FF2B5EF4-FFF2-40B4-BE49-F238E27FC236}">
                <a16:creationId xmlns:a16="http://schemas.microsoft.com/office/drawing/2014/main" id="{0BE4ACF0-9CE7-4E4A-9F72-4766A61A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9784"/>
            <a:ext cx="3541694" cy="3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「鳴人 佐助」的圖片搜尋結果">
            <a:extLst>
              <a:ext uri="{FF2B5EF4-FFF2-40B4-BE49-F238E27FC236}">
                <a16:creationId xmlns:a16="http://schemas.microsoft.com/office/drawing/2014/main" id="{271C7779-47A2-4EC6-8CBC-E70B41BD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16" y="2796296"/>
            <a:ext cx="4301065" cy="32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865B9B-C431-4CB2-9E24-A6BFF9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693464"/>
            <a:ext cx="7886700" cy="6073095"/>
          </a:xfrm>
        </p:spPr>
        <p:txBody>
          <a:bodyPr/>
          <a:lstStyle/>
          <a:p>
            <a:r>
              <a:rPr lang="en-US" altLang="zh-TW" dirty="0"/>
              <a:t>Initialize generator and discriminator</a:t>
            </a:r>
          </a:p>
          <a:p>
            <a:r>
              <a:rPr lang="en-US" altLang="zh-TW" dirty="0"/>
              <a:t>In each training iteration:</a:t>
            </a:r>
          </a:p>
          <a:p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8E07828-B004-4E7B-ACFC-C15486CA2BA1}"/>
              </a:ext>
            </a:extLst>
          </p:cNvPr>
          <p:cNvGrpSpPr/>
          <p:nvPr/>
        </p:nvGrpSpPr>
        <p:grpSpPr>
          <a:xfrm>
            <a:off x="6522028" y="626841"/>
            <a:ext cx="1698796" cy="557753"/>
            <a:chOff x="5084896" y="679363"/>
            <a:chExt cx="1698796" cy="55775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3927BB2-EE1E-4612-B68A-B1A992A03C0D}"/>
                </a:ext>
              </a:extLst>
            </p:cNvPr>
            <p:cNvSpPr/>
            <p:nvPr/>
          </p:nvSpPr>
          <p:spPr>
            <a:xfrm>
              <a:off x="6000318" y="679363"/>
              <a:ext cx="783374" cy="5513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1A660FB-3169-4A70-877F-683D6C004528}"/>
                </a:ext>
              </a:extLst>
            </p:cNvPr>
            <p:cNvSpPr/>
            <p:nvPr/>
          </p:nvSpPr>
          <p:spPr>
            <a:xfrm>
              <a:off x="5084896" y="679363"/>
              <a:ext cx="773176" cy="5577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G</a:t>
              </a: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DDB249-99B1-46CB-B183-3C60ABFEE051}"/>
              </a:ext>
            </a:extLst>
          </p:cNvPr>
          <p:cNvSpPr txBox="1"/>
          <p:nvPr/>
        </p:nvSpPr>
        <p:spPr>
          <a:xfrm>
            <a:off x="2764536" y="2721892"/>
            <a:ext cx="112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075F5C-F0F3-4420-9CA0-926AA73C764F}"/>
              </a:ext>
            </a:extLst>
          </p:cNvPr>
          <p:cNvSpPr txBox="1"/>
          <p:nvPr/>
        </p:nvSpPr>
        <p:spPr>
          <a:xfrm>
            <a:off x="2115938" y="363154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generated objects</a:t>
            </a:r>
            <a:endParaRPr lang="zh-TW" altLang="en-US" sz="24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0E6E02F-FF77-42D7-94A0-D28183EC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38" y="3658512"/>
            <a:ext cx="2851417" cy="718557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D4EC1BF5-83BF-42B4-9722-54DFF8170B17}"/>
              </a:ext>
            </a:extLst>
          </p:cNvPr>
          <p:cNvGrpSpPr/>
          <p:nvPr/>
        </p:nvGrpSpPr>
        <p:grpSpPr>
          <a:xfrm>
            <a:off x="4249538" y="2827515"/>
            <a:ext cx="2851417" cy="731192"/>
            <a:chOff x="3798412" y="6111526"/>
            <a:chExt cx="2162335" cy="55449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3F235E3-3790-4CEC-BC14-6B5138F9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93AF2D4C-5ABF-4EC9-A575-BB1C2B53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4527AAC-87FE-45CC-A533-774F46B5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A513B47-9A64-4081-84F0-9418A403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4D8903A-FEC2-46D0-975D-7CAE0A6DB450}"/>
              </a:ext>
            </a:extLst>
          </p:cNvPr>
          <p:cNvSpPr/>
          <p:nvPr/>
        </p:nvSpPr>
        <p:spPr>
          <a:xfrm>
            <a:off x="5243965" y="4720722"/>
            <a:ext cx="972909" cy="701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4E89B81-C61D-42DC-8413-3FEC1F55DC46}"/>
              </a:ext>
            </a:extLst>
          </p:cNvPr>
          <p:cNvSpPr txBox="1"/>
          <p:nvPr/>
        </p:nvSpPr>
        <p:spPr>
          <a:xfrm>
            <a:off x="121858" y="42066"/>
            <a:ext cx="39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Algorithm</a:t>
            </a:r>
            <a:endParaRPr lang="zh-TW" altLang="en-US" sz="3200" b="1" i="1" u="sng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F92AF4-1D01-401A-91C0-879369016A11}"/>
              </a:ext>
            </a:extLst>
          </p:cNvPr>
          <p:cNvSpPr/>
          <p:nvPr/>
        </p:nvSpPr>
        <p:spPr>
          <a:xfrm>
            <a:off x="7556143" y="3399410"/>
            <a:ext cx="783374" cy="5513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695F0EF-A27F-4F9F-BCB7-4816F3869F95}"/>
              </a:ext>
            </a:extLst>
          </p:cNvPr>
          <p:cNvSpPr txBox="1"/>
          <p:nvPr/>
        </p:nvSpPr>
        <p:spPr>
          <a:xfrm>
            <a:off x="7386020" y="2914676"/>
            <a:ext cx="112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3F7ADF2-A21D-46E3-8A0B-AEC4A8107034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821926" y="5071640"/>
            <a:ext cx="422039" cy="11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35C5CD72-8DB5-4979-B159-9099AEB94561}"/>
              </a:ext>
            </a:extLst>
          </p:cNvPr>
          <p:cNvSpPr/>
          <p:nvPr/>
        </p:nvSpPr>
        <p:spPr>
          <a:xfrm rot="5400000">
            <a:off x="3066487" y="4933477"/>
            <a:ext cx="905437" cy="298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6F8C9B4-F097-413A-810F-E554BFDC839C}"/>
              </a:ext>
            </a:extLst>
          </p:cNvPr>
          <p:cNvSpPr/>
          <p:nvPr/>
        </p:nvSpPr>
        <p:spPr>
          <a:xfrm rot="5400000">
            <a:off x="3450924" y="4933477"/>
            <a:ext cx="905437" cy="29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4AD14-FE1D-47C9-8214-6845F067B5B4}"/>
              </a:ext>
            </a:extLst>
          </p:cNvPr>
          <p:cNvSpPr/>
          <p:nvPr/>
        </p:nvSpPr>
        <p:spPr>
          <a:xfrm rot="5400000">
            <a:off x="3835361" y="4933477"/>
            <a:ext cx="905437" cy="298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BF586E7-BBCB-418C-A003-929A8D1FA430}"/>
              </a:ext>
            </a:extLst>
          </p:cNvPr>
          <p:cNvSpPr/>
          <p:nvPr/>
        </p:nvSpPr>
        <p:spPr>
          <a:xfrm rot="5400000">
            <a:off x="4219797" y="4933477"/>
            <a:ext cx="905437" cy="2988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48EA584C-5C4B-400D-A428-8A5CCD8CBEDE}"/>
              </a:ext>
            </a:extLst>
          </p:cNvPr>
          <p:cNvCxnSpPr>
            <a:cxnSpLocks/>
          </p:cNvCxnSpPr>
          <p:nvPr/>
        </p:nvCxnSpPr>
        <p:spPr>
          <a:xfrm flipH="1" flipV="1">
            <a:off x="4597944" y="4377069"/>
            <a:ext cx="1151350" cy="338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85AAB39-C505-4948-A5E1-6D1173C2E721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5374453" y="4335312"/>
            <a:ext cx="355967" cy="385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A067F83-5E90-471E-B97E-D44C27EB381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730420" y="4335312"/>
            <a:ext cx="300744" cy="385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04C5898C-FB80-4B6C-82A7-88F3DDDF92F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730420" y="4396177"/>
            <a:ext cx="996493" cy="32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5864FFE2-0E73-4274-A838-658F205F6179}"/>
              </a:ext>
            </a:extLst>
          </p:cNvPr>
          <p:cNvSpPr/>
          <p:nvPr/>
        </p:nvSpPr>
        <p:spPr>
          <a:xfrm>
            <a:off x="6699600" y="3925732"/>
            <a:ext cx="362512" cy="43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B82E3EB-7FCD-421B-B5E7-62EAE54EC23C}"/>
              </a:ext>
            </a:extLst>
          </p:cNvPr>
          <p:cNvSpPr/>
          <p:nvPr/>
        </p:nvSpPr>
        <p:spPr>
          <a:xfrm>
            <a:off x="6031164" y="3925732"/>
            <a:ext cx="362512" cy="43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964FB04-ABE9-443B-AA66-EEDA8B5DE37A}"/>
              </a:ext>
            </a:extLst>
          </p:cNvPr>
          <p:cNvSpPr/>
          <p:nvPr/>
        </p:nvSpPr>
        <p:spPr>
          <a:xfrm>
            <a:off x="5299448" y="3925732"/>
            <a:ext cx="362512" cy="43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1483682-3DAF-4FF9-8816-5F4B1C13E5F8}"/>
              </a:ext>
            </a:extLst>
          </p:cNvPr>
          <p:cNvSpPr/>
          <p:nvPr/>
        </p:nvSpPr>
        <p:spPr>
          <a:xfrm>
            <a:off x="4597944" y="3925732"/>
            <a:ext cx="362512" cy="43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5844557-E225-472B-AB9A-00017A9AF0CD}"/>
              </a:ext>
            </a:extLst>
          </p:cNvPr>
          <p:cNvSpPr/>
          <p:nvPr/>
        </p:nvSpPr>
        <p:spPr>
          <a:xfrm>
            <a:off x="6732710" y="3124173"/>
            <a:ext cx="362512" cy="434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3DF6A6A-2223-4CA0-B853-B054E19CD9EF}"/>
              </a:ext>
            </a:extLst>
          </p:cNvPr>
          <p:cNvSpPr/>
          <p:nvPr/>
        </p:nvSpPr>
        <p:spPr>
          <a:xfrm>
            <a:off x="6064274" y="3124173"/>
            <a:ext cx="362512" cy="434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E3D4AE4-9646-4F40-97C8-D04FB7E857E4}"/>
              </a:ext>
            </a:extLst>
          </p:cNvPr>
          <p:cNvSpPr/>
          <p:nvPr/>
        </p:nvSpPr>
        <p:spPr>
          <a:xfrm>
            <a:off x="5332558" y="3124173"/>
            <a:ext cx="362512" cy="434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65CC803-F94B-4829-87AF-2061918452B6}"/>
              </a:ext>
            </a:extLst>
          </p:cNvPr>
          <p:cNvSpPr/>
          <p:nvPr/>
        </p:nvSpPr>
        <p:spPr>
          <a:xfrm>
            <a:off x="4631054" y="3124173"/>
            <a:ext cx="362512" cy="434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51C234C-4FAD-43A6-8EBA-6745F552193B}"/>
              </a:ext>
            </a:extLst>
          </p:cNvPr>
          <p:cNvSpPr txBox="1"/>
          <p:nvPr/>
        </p:nvSpPr>
        <p:spPr>
          <a:xfrm>
            <a:off x="1898349" y="4688298"/>
            <a:ext cx="1518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randomly sampled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D4070A3-8B89-4BE5-AC7C-D34FAD92C8C8}"/>
              </a:ext>
            </a:extLst>
          </p:cNvPr>
          <p:cNvSpPr txBox="1"/>
          <p:nvPr/>
        </p:nvSpPr>
        <p:spPr>
          <a:xfrm>
            <a:off x="701156" y="3829080"/>
            <a:ext cx="173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Database</a:t>
            </a:r>
            <a:endParaRPr lang="zh-TW" altLang="en-US" sz="2400" dirty="0"/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0A2ECA34-FC12-4D05-B1FC-7B9EA82F89C8}"/>
              </a:ext>
            </a:extLst>
          </p:cNvPr>
          <p:cNvGrpSpPr/>
          <p:nvPr/>
        </p:nvGrpSpPr>
        <p:grpSpPr>
          <a:xfrm>
            <a:off x="674370" y="2584693"/>
            <a:ext cx="1751174" cy="1307774"/>
            <a:chOff x="644126" y="4258170"/>
            <a:chExt cx="3652768" cy="2387400"/>
          </a:xfrm>
        </p:grpSpPr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614645E6-A3B2-474E-A665-A6DDC10A8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494" y="5112971"/>
              <a:ext cx="914400" cy="914400"/>
            </a:xfrm>
            <a:prstGeom prst="rect">
              <a:avLst/>
            </a:prstGeom>
          </p:spPr>
        </p:pic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D4970D74-AB5C-4AC6-A682-3C2867CF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69" y="4258170"/>
              <a:ext cx="914400" cy="914400"/>
            </a:xfrm>
            <a:prstGeom prst="rect">
              <a:avLst/>
            </a:prstGeom>
          </p:spPr>
        </p:pic>
        <p:pic>
          <p:nvPicPr>
            <p:cNvPr id="71" name="圖片 70">
              <a:extLst>
                <a:ext uri="{FF2B5EF4-FFF2-40B4-BE49-F238E27FC236}">
                  <a16:creationId xmlns:a16="http://schemas.microsoft.com/office/drawing/2014/main" id="{4797C96C-D328-4F32-B9A4-F22C28C4F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81" y="4287858"/>
              <a:ext cx="914400" cy="914400"/>
            </a:xfrm>
            <a:prstGeom prst="rect">
              <a:avLst/>
            </a:prstGeom>
          </p:spPr>
        </p:pic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F5D9BBFA-3AA2-4526-8E21-8E453527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676" y="4749170"/>
              <a:ext cx="914400" cy="914400"/>
            </a:xfrm>
            <a:prstGeom prst="rect">
              <a:avLst/>
            </a:prstGeom>
          </p:spPr>
        </p:pic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483678E0-33A7-4DF6-BEC5-BA519022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8" y="5731170"/>
              <a:ext cx="914400" cy="914400"/>
            </a:xfrm>
            <a:prstGeom prst="rect">
              <a:avLst/>
            </a:prstGeom>
          </p:spPr>
        </p:pic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30527B2A-973C-4FD1-A36A-1277CD35C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86" y="5187858"/>
              <a:ext cx="914400" cy="914400"/>
            </a:xfrm>
            <a:prstGeom prst="rect">
              <a:avLst/>
            </a:prstGeom>
          </p:spPr>
        </p:pic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3DD2FBBE-0AE5-498E-930B-B3EA4D133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678" y="4749170"/>
              <a:ext cx="914400" cy="914400"/>
            </a:xfrm>
            <a:prstGeom prst="rect">
              <a:avLst/>
            </a:prstGeom>
          </p:spPr>
        </p:pic>
        <p:pic>
          <p:nvPicPr>
            <p:cNvPr id="79" name="圖片 78">
              <a:extLst>
                <a:ext uri="{FF2B5EF4-FFF2-40B4-BE49-F238E27FC236}">
                  <a16:creationId xmlns:a16="http://schemas.microsoft.com/office/drawing/2014/main" id="{C9C886ED-D68B-4E2A-8DDF-1FB99A04F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580" y="5731170"/>
              <a:ext cx="914400" cy="914400"/>
            </a:xfrm>
            <a:prstGeom prst="rect">
              <a:avLst/>
            </a:prstGeom>
          </p:spPr>
        </p:pic>
        <p:pic>
          <p:nvPicPr>
            <p:cNvPr id="81" name="圖片 80">
              <a:extLst>
                <a:ext uri="{FF2B5EF4-FFF2-40B4-BE49-F238E27FC236}">
                  <a16:creationId xmlns:a16="http://schemas.microsoft.com/office/drawing/2014/main" id="{4DC1F014-3799-4E5D-8852-6BC8E786C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82" y="5390058"/>
              <a:ext cx="914400" cy="914400"/>
            </a:xfrm>
            <a:prstGeom prst="rect">
              <a:avLst/>
            </a:prstGeom>
          </p:spPr>
        </p:pic>
        <p:pic>
          <p:nvPicPr>
            <p:cNvPr id="82" name="圖片 81">
              <a:extLst>
                <a:ext uri="{FF2B5EF4-FFF2-40B4-BE49-F238E27FC236}">
                  <a16:creationId xmlns:a16="http://schemas.microsoft.com/office/drawing/2014/main" id="{E7220688-7E27-4BC5-A163-E84CF7781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869" y="4524714"/>
              <a:ext cx="914400" cy="914400"/>
            </a:xfrm>
            <a:prstGeom prst="rect">
              <a:avLst/>
            </a:prstGeom>
          </p:spPr>
        </p:pic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E3D5204C-C996-4F5C-955A-4CE95E66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" y="5731170"/>
              <a:ext cx="914400" cy="914400"/>
            </a:xfrm>
            <a:prstGeom prst="rect">
              <a:avLst/>
            </a:prstGeom>
          </p:spPr>
        </p:pic>
      </p:grp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983F4FD-15A7-4C81-B378-FAD05ACBE29C}"/>
              </a:ext>
            </a:extLst>
          </p:cNvPr>
          <p:cNvSpPr/>
          <p:nvPr/>
        </p:nvSpPr>
        <p:spPr>
          <a:xfrm>
            <a:off x="2510152" y="3061346"/>
            <a:ext cx="1665714" cy="3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940718-213B-4172-886E-6EFC0CC71B0E}"/>
              </a:ext>
            </a:extLst>
          </p:cNvPr>
          <p:cNvSpPr txBox="1"/>
          <p:nvPr/>
        </p:nvSpPr>
        <p:spPr>
          <a:xfrm>
            <a:off x="445955" y="1889360"/>
            <a:ext cx="845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Step 1</a:t>
            </a:r>
            <a:r>
              <a:rPr lang="en-US" altLang="zh-TW" sz="2800" dirty="0"/>
              <a:t>: Fix generator G, and update discriminator D</a:t>
            </a:r>
            <a:endParaRPr lang="zh-TW" altLang="en-US" sz="2800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A6D8E6F0-E2DE-40AE-A7E5-0FB49582BB3B}"/>
              </a:ext>
            </a:extLst>
          </p:cNvPr>
          <p:cNvSpPr txBox="1"/>
          <p:nvPr/>
        </p:nvSpPr>
        <p:spPr>
          <a:xfrm>
            <a:off x="499297" y="5665873"/>
            <a:ext cx="8346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Discriminator learns to assign high scores to real objects and low scores to generated objects.</a:t>
            </a:r>
            <a:endParaRPr lang="zh-TW" altLang="en-US" sz="2800" dirty="0"/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BDB145D3-1F08-4826-B7A9-2132143B0E7E}"/>
              </a:ext>
            </a:extLst>
          </p:cNvPr>
          <p:cNvSpPr txBox="1"/>
          <p:nvPr/>
        </p:nvSpPr>
        <p:spPr>
          <a:xfrm>
            <a:off x="5938492" y="4856488"/>
            <a:ext cx="112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Fix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22" grpId="0" animBg="1"/>
      <p:bldP spid="23" grpId="0"/>
      <p:bldP spid="30" grpId="0" animBg="1"/>
      <p:bldP spid="31" grpId="0" animBg="1"/>
      <p:bldP spid="32" grpId="0" animBg="1"/>
      <p:bldP spid="3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/>
      <p:bldP spid="2" grpId="0"/>
      <p:bldP spid="6" grpId="0" animBg="1"/>
      <p:bldP spid="8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865B9B-C431-4CB2-9E24-A6BFF9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693464"/>
            <a:ext cx="7886700" cy="6073095"/>
          </a:xfrm>
        </p:spPr>
        <p:txBody>
          <a:bodyPr/>
          <a:lstStyle/>
          <a:p>
            <a:r>
              <a:rPr lang="en-US" altLang="zh-TW" dirty="0"/>
              <a:t>Initialize generator and discriminator</a:t>
            </a:r>
          </a:p>
          <a:p>
            <a:r>
              <a:rPr lang="en-US" altLang="zh-TW" dirty="0"/>
              <a:t>In each training iteration:</a:t>
            </a:r>
          </a:p>
          <a:p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8E07828-B004-4E7B-ACFC-C15486CA2BA1}"/>
              </a:ext>
            </a:extLst>
          </p:cNvPr>
          <p:cNvGrpSpPr/>
          <p:nvPr/>
        </p:nvGrpSpPr>
        <p:grpSpPr>
          <a:xfrm>
            <a:off x="6522028" y="626841"/>
            <a:ext cx="1698796" cy="557753"/>
            <a:chOff x="5084896" y="679363"/>
            <a:chExt cx="1698796" cy="55775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3927BB2-EE1E-4612-B68A-B1A992A03C0D}"/>
                </a:ext>
              </a:extLst>
            </p:cNvPr>
            <p:cNvSpPr/>
            <p:nvPr/>
          </p:nvSpPr>
          <p:spPr>
            <a:xfrm>
              <a:off x="6000318" y="679363"/>
              <a:ext cx="783374" cy="5513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1A660FB-3169-4A70-877F-683D6C004528}"/>
                </a:ext>
              </a:extLst>
            </p:cNvPr>
            <p:cNvSpPr/>
            <p:nvPr/>
          </p:nvSpPr>
          <p:spPr>
            <a:xfrm>
              <a:off x="5084896" y="679363"/>
              <a:ext cx="773176" cy="5577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G</a:t>
              </a: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4E89B81-C61D-42DC-8413-3FEC1F55DC46}"/>
              </a:ext>
            </a:extLst>
          </p:cNvPr>
          <p:cNvSpPr txBox="1"/>
          <p:nvPr/>
        </p:nvSpPr>
        <p:spPr>
          <a:xfrm>
            <a:off x="121858" y="42066"/>
            <a:ext cx="39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Algorithm</a:t>
            </a:r>
            <a:endParaRPr lang="zh-TW" altLang="en-US" sz="3200" b="1" i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940718-213B-4172-886E-6EFC0CC71B0E}"/>
              </a:ext>
            </a:extLst>
          </p:cNvPr>
          <p:cNvSpPr txBox="1"/>
          <p:nvPr/>
        </p:nvSpPr>
        <p:spPr>
          <a:xfrm>
            <a:off x="445955" y="1889360"/>
            <a:ext cx="845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Step 2</a:t>
            </a:r>
            <a:r>
              <a:rPr lang="en-US" altLang="zh-TW" sz="2800" dirty="0"/>
              <a:t>: Fix discriminator D, and update generator G</a:t>
            </a:r>
            <a:endParaRPr lang="zh-TW" altLang="en-US" sz="28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E204327-E3D4-4F43-AF30-1CD6E62A8F8D}"/>
              </a:ext>
            </a:extLst>
          </p:cNvPr>
          <p:cNvSpPr/>
          <p:nvPr/>
        </p:nvSpPr>
        <p:spPr>
          <a:xfrm>
            <a:off x="1428622" y="3608476"/>
            <a:ext cx="6008828" cy="22073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40A609C-1C11-4632-A498-ABE811298DF8}"/>
              </a:ext>
            </a:extLst>
          </p:cNvPr>
          <p:cNvSpPr/>
          <p:nvPr/>
        </p:nvSpPr>
        <p:spPr>
          <a:xfrm>
            <a:off x="5635398" y="3899141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AA344AD-2316-43B1-84C2-E4034FDF90CD}"/>
              </a:ext>
            </a:extLst>
          </p:cNvPr>
          <p:cNvSpPr/>
          <p:nvPr/>
        </p:nvSpPr>
        <p:spPr>
          <a:xfrm>
            <a:off x="1765503" y="3899141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DB6A0277-4418-4EFB-BEC1-73BF6BC110B8}"/>
              </a:ext>
            </a:extLst>
          </p:cNvPr>
          <p:cNvGrpSpPr/>
          <p:nvPr/>
        </p:nvGrpSpPr>
        <p:grpSpPr>
          <a:xfrm>
            <a:off x="336786" y="4222397"/>
            <a:ext cx="1053138" cy="995290"/>
            <a:chOff x="646484" y="3932207"/>
            <a:chExt cx="1053138" cy="99529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6D8D4A60-2075-4753-BE4A-639C16E4853A}"/>
                </a:ext>
              </a:extLst>
            </p:cNvPr>
            <p:cNvSpPr/>
            <p:nvPr/>
          </p:nvSpPr>
          <p:spPr>
            <a:xfrm>
              <a:off x="1071474" y="3932207"/>
              <a:ext cx="208850" cy="563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7FF2EDD6-7FE9-4F07-83DB-677B4A5B87B8}"/>
                </a:ext>
              </a:extLst>
            </p:cNvPr>
            <p:cNvSpPr txBox="1"/>
            <p:nvPr/>
          </p:nvSpPr>
          <p:spPr>
            <a:xfrm>
              <a:off x="646484" y="4465832"/>
              <a:ext cx="105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0337DCE1-3DF8-444B-AA5A-17B8EEB68A04}"/>
              </a:ext>
            </a:extLst>
          </p:cNvPr>
          <p:cNvSpPr txBox="1"/>
          <p:nvPr/>
        </p:nvSpPr>
        <p:spPr>
          <a:xfrm>
            <a:off x="7729167" y="4282638"/>
            <a:ext cx="110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0.13</a:t>
            </a:r>
            <a:endParaRPr lang="zh-TW" altLang="en-US" sz="2400" dirty="0"/>
          </a:p>
        </p:txBody>
      </p: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B7FF09D8-772E-4FCE-B1F7-893B26463BCF}"/>
              </a:ext>
            </a:extLst>
          </p:cNvPr>
          <p:cNvCxnSpPr>
            <a:cxnSpLocks/>
          </p:cNvCxnSpPr>
          <p:nvPr/>
        </p:nvCxnSpPr>
        <p:spPr>
          <a:xfrm>
            <a:off x="1081998" y="4541099"/>
            <a:ext cx="5941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3EA5A965-521F-4213-828C-BD277C692C5B}"/>
              </a:ext>
            </a:extLst>
          </p:cNvPr>
          <p:cNvCxnSpPr>
            <a:cxnSpLocks/>
          </p:cNvCxnSpPr>
          <p:nvPr/>
        </p:nvCxnSpPr>
        <p:spPr>
          <a:xfrm>
            <a:off x="3362398" y="4541099"/>
            <a:ext cx="5941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64ECAB1-18F0-45B8-89EB-CFEEE7F1919E}"/>
              </a:ext>
            </a:extLst>
          </p:cNvPr>
          <p:cNvCxnSpPr>
            <a:cxnSpLocks/>
          </p:cNvCxnSpPr>
          <p:nvPr/>
        </p:nvCxnSpPr>
        <p:spPr>
          <a:xfrm>
            <a:off x="5012248" y="4541099"/>
            <a:ext cx="5941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6C9DD13-090E-4F09-9DD4-504E67E24531}"/>
              </a:ext>
            </a:extLst>
          </p:cNvPr>
          <p:cNvCxnSpPr>
            <a:cxnSpLocks/>
          </p:cNvCxnSpPr>
          <p:nvPr/>
        </p:nvCxnSpPr>
        <p:spPr>
          <a:xfrm>
            <a:off x="7242143" y="4508521"/>
            <a:ext cx="5941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9A413F4-1C4B-4129-BB7B-0D423029232E}"/>
              </a:ext>
            </a:extLst>
          </p:cNvPr>
          <p:cNvSpPr txBox="1"/>
          <p:nvPr/>
        </p:nvSpPr>
        <p:spPr>
          <a:xfrm>
            <a:off x="3620034" y="3624440"/>
            <a:ext cx="186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hidden layer</a:t>
            </a:r>
            <a:endParaRPr lang="zh-TW" altLang="en-US" sz="2400" dirty="0"/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740DCE07-490A-435B-B620-32884170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66" y="4124284"/>
            <a:ext cx="848429" cy="862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4" name="箭號: 向右 73">
            <a:extLst>
              <a:ext uri="{FF2B5EF4-FFF2-40B4-BE49-F238E27FC236}">
                <a16:creationId xmlns:a16="http://schemas.microsoft.com/office/drawing/2014/main" id="{FCE1BB0B-3B4C-4BCA-BA4A-4DDBBAC128B6}"/>
              </a:ext>
            </a:extLst>
          </p:cNvPr>
          <p:cNvSpPr/>
          <p:nvPr/>
        </p:nvSpPr>
        <p:spPr>
          <a:xfrm rot="16200000">
            <a:off x="7975176" y="3719199"/>
            <a:ext cx="595086" cy="5225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13ADDB75-704F-49A4-844E-F928D7FF0D76}"/>
              </a:ext>
            </a:extLst>
          </p:cNvPr>
          <p:cNvSpPr txBox="1"/>
          <p:nvPr/>
        </p:nvSpPr>
        <p:spPr>
          <a:xfrm>
            <a:off x="1778697" y="4741507"/>
            <a:ext cx="151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update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72918DAB-1342-483B-A97A-6DB73C0833D3}"/>
              </a:ext>
            </a:extLst>
          </p:cNvPr>
          <p:cNvSpPr txBox="1"/>
          <p:nvPr/>
        </p:nvSpPr>
        <p:spPr>
          <a:xfrm>
            <a:off x="5622203" y="4747220"/>
            <a:ext cx="151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fix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A3025167-5A3D-47E3-9B40-717B4F6F75AF}"/>
              </a:ext>
            </a:extLst>
          </p:cNvPr>
          <p:cNvCxnSpPr/>
          <p:nvPr/>
        </p:nvCxnSpPr>
        <p:spPr>
          <a:xfrm>
            <a:off x="7810978" y="4345210"/>
            <a:ext cx="1020617" cy="317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732F62D1-551F-432F-A9A5-A1C02C34ED29}"/>
              </a:ext>
            </a:extLst>
          </p:cNvPr>
          <p:cNvSpPr/>
          <p:nvPr/>
        </p:nvSpPr>
        <p:spPr>
          <a:xfrm>
            <a:off x="1372664" y="5234357"/>
            <a:ext cx="2319354" cy="472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Gradient Ascent</a:t>
            </a: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96D9D4D4-F7D8-4C2D-8F89-9E535FFDD687}"/>
              </a:ext>
            </a:extLst>
          </p:cNvPr>
          <p:cNvSpPr txBox="1"/>
          <p:nvPr/>
        </p:nvSpPr>
        <p:spPr>
          <a:xfrm>
            <a:off x="5218919" y="5814929"/>
            <a:ext cx="246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large network</a:t>
            </a:r>
            <a:endParaRPr lang="zh-TW" altLang="en-US" sz="2800" b="1" i="1" u="sng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BB57AF0-6025-47DC-9F12-7EF49D35F9A7}"/>
              </a:ext>
            </a:extLst>
          </p:cNvPr>
          <p:cNvSpPr/>
          <p:nvPr/>
        </p:nvSpPr>
        <p:spPr>
          <a:xfrm>
            <a:off x="1237598" y="2681034"/>
            <a:ext cx="6742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Generator learns to “fool” the discriminator</a:t>
            </a:r>
            <a:endParaRPr lang="zh-TW" altLang="en-US" sz="2800" dirty="0"/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296BF2CE-BEC7-46BA-81BD-62B636B48F87}"/>
              </a:ext>
            </a:extLst>
          </p:cNvPr>
          <p:cNvCxnSpPr>
            <a:cxnSpLocks/>
          </p:cNvCxnSpPr>
          <p:nvPr/>
        </p:nvCxnSpPr>
        <p:spPr>
          <a:xfrm>
            <a:off x="3984047" y="4119417"/>
            <a:ext cx="913993" cy="8723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圖片 85">
            <a:extLst>
              <a:ext uri="{FF2B5EF4-FFF2-40B4-BE49-F238E27FC236}">
                <a16:creationId xmlns:a16="http://schemas.microsoft.com/office/drawing/2014/main" id="{1E1EB85C-7DB5-4D59-89E6-279B5CB44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597" y="4834558"/>
            <a:ext cx="799050" cy="83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8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63" grpId="0"/>
      <p:bldP spid="68" grpId="0"/>
      <p:bldP spid="74" grpId="0" animBg="1"/>
      <p:bldP spid="75" grpId="0"/>
      <p:bldP spid="80" grpId="0"/>
      <p:bldP spid="90" grpId="0" animBg="1"/>
      <p:bldP spid="9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68801" y="826990"/>
                <a:ext cx="8064500" cy="5988944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In each training iteration:</a:t>
                </a:r>
              </a:p>
              <a:p>
                <a:pPr lvl="1"/>
                <a:r>
                  <a:rPr lang="en-US" altLang="zh-TW" dirty="0"/>
                  <a:t>Sample m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database</a:t>
                </a:r>
              </a:p>
              <a:p>
                <a:pPr lvl="1"/>
                <a:r>
                  <a:rPr lang="en-US" altLang="zh-TW" dirty="0"/>
                  <a:t>Sample m noise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a distribution</a:t>
                </a:r>
              </a:p>
              <a:p>
                <a:pPr lvl="1"/>
                <a:r>
                  <a:rPr lang="en-US" altLang="zh-TW" dirty="0"/>
                  <a:t>Obtaining generated 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Update discriminator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/>
                  <a:t> to maximize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𝑙𝑜𝑔𝐷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sz="2400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𝜂𝛻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m noise samples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a distribution</a:t>
                </a:r>
              </a:p>
              <a:p>
                <a:pPr lvl="1"/>
                <a:r>
                  <a:rPr lang="en-US" altLang="zh-TW" dirty="0"/>
                  <a:t>Update generator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TW" dirty="0"/>
                  <a:t> to maximize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sz="24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𝜂𝛻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pPr lvl="2"/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8801" y="826990"/>
                <a:ext cx="8064500" cy="5988944"/>
              </a:xfrm>
              <a:blipFill>
                <a:blip r:embed="rId3"/>
                <a:stretch>
                  <a:fillRect l="-1058" t="-1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93308" y="96180"/>
            <a:ext cx="39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Algorithm</a:t>
            </a:r>
            <a:endParaRPr lang="zh-TW" altLang="en-US" sz="3200" b="1" i="1" u="sng" dirty="0"/>
          </a:p>
        </p:txBody>
      </p:sp>
      <p:sp>
        <p:nvSpPr>
          <p:cNvPr id="8" name="矩形 7"/>
          <p:cNvSpPr/>
          <p:nvPr/>
        </p:nvSpPr>
        <p:spPr>
          <a:xfrm>
            <a:off x="1416419" y="1194373"/>
            <a:ext cx="7117981" cy="295671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0" y="2257230"/>
            <a:ext cx="142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Learning </a:t>
            </a:r>
          </a:p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D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5111" y="4170584"/>
            <a:ext cx="7117982" cy="228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0" y="4896364"/>
            <a:ext cx="142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Learning 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57754" y="189217"/>
                <a:ext cx="3919651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sz="2400" dirty="0"/>
                  <a:t> for 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54" y="189217"/>
                <a:ext cx="3919651" cy="491738"/>
              </a:xfrm>
              <a:prstGeom prst="rect">
                <a:avLst/>
              </a:prstGeom>
              <a:blipFill>
                <a:blip r:embed="rId4"/>
                <a:stretch>
                  <a:fillRect l="-2333" t="-8642" r="-1400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1" grpId="0"/>
      <p:bldP spid="13" grpId="0" animBg="1"/>
      <p:bldP spid="1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80382" y="5691171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100 updates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403238"/>
            <a:ext cx="4775200" cy="477520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8CCE2C7-A113-460F-98A6-3E4DD6ADBDB9}"/>
              </a:ext>
            </a:extLst>
          </p:cNvPr>
          <p:cNvSpPr/>
          <p:nvPr/>
        </p:nvSpPr>
        <p:spPr>
          <a:xfrm>
            <a:off x="2719172" y="6308208"/>
            <a:ext cx="621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Source of training data: </a:t>
            </a:r>
            <a:r>
              <a:rPr lang="zh-TW" altLang="en-US" dirty="0"/>
              <a:t>https://zhuanlan.zhihu.com/p/24767059</a:t>
            </a:r>
          </a:p>
        </p:txBody>
      </p:sp>
    </p:spTree>
    <p:extLst>
      <p:ext uri="{BB962C8B-B14F-4D97-AF65-F5344CB8AC3E}">
        <p14:creationId xmlns:p14="http://schemas.microsoft.com/office/powerpoint/2010/main" val="14234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5868" y="5691171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1000 updates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389228"/>
            <a:ext cx="4796973" cy="4796973"/>
          </a:xfrm>
        </p:spPr>
      </p:pic>
    </p:spTree>
    <p:extLst>
      <p:ext uri="{BB962C8B-B14F-4D97-AF65-F5344CB8AC3E}">
        <p14:creationId xmlns:p14="http://schemas.microsoft.com/office/powerpoint/2010/main" val="24723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94D91E-01FF-445E-82CB-E5615316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Adversarial Network</a:t>
            </a:r>
            <a:r>
              <a:rPr lang="zh-TW" altLang="en-US" dirty="0"/>
              <a:t> </a:t>
            </a:r>
            <a:r>
              <a:rPr lang="en-US" altLang="zh-TW" dirty="0"/>
              <a:t>(GAN)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59BEA8-2968-494E-A78A-014947431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to pronounce “GAN”?</a:t>
            </a:r>
            <a:endParaRPr lang="zh-TW" altLang="en-US" dirty="0"/>
          </a:p>
        </p:txBody>
      </p:sp>
      <p:pic>
        <p:nvPicPr>
          <p:cNvPr id="4" name="translate_tts">
            <a:hlinkClick r:id="" action="ppaction://media"/>
            <a:extLst>
              <a:ext uri="{FF2B5EF4-FFF2-40B4-BE49-F238E27FC236}">
                <a16:creationId xmlns:a16="http://schemas.microsoft.com/office/drawing/2014/main" id="{95B35C93-2DB7-4B24-8CE7-3BEF18169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2837" y="3650453"/>
            <a:ext cx="609600" cy="6096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CAF9A08-53E1-47E5-BE2E-FE430C065784}"/>
              </a:ext>
            </a:extLst>
          </p:cNvPr>
          <p:cNvSpPr txBox="1"/>
          <p:nvPr/>
        </p:nvSpPr>
        <p:spPr>
          <a:xfrm>
            <a:off x="3136037" y="44994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Google </a:t>
            </a:r>
            <a:r>
              <a:rPr lang="zh-TW" altLang="en-US" sz="2800" dirty="0"/>
              <a:t>小姐</a:t>
            </a:r>
          </a:p>
        </p:txBody>
      </p:sp>
    </p:spTree>
    <p:extLst>
      <p:ext uri="{BB962C8B-B14F-4D97-AF65-F5344CB8AC3E}">
        <p14:creationId xmlns:p14="http://schemas.microsoft.com/office/powerpoint/2010/main" val="34611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2000 updates</a:t>
            </a: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469058"/>
            <a:ext cx="4717143" cy="4717143"/>
          </a:xfrm>
        </p:spPr>
      </p:pic>
    </p:spTree>
    <p:extLst>
      <p:ext uri="{BB962C8B-B14F-4D97-AF65-F5344CB8AC3E}">
        <p14:creationId xmlns:p14="http://schemas.microsoft.com/office/powerpoint/2010/main" val="259409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5000 updates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9" y="1403236"/>
            <a:ext cx="4702629" cy="4702629"/>
          </a:xfrm>
        </p:spPr>
      </p:pic>
    </p:spTree>
    <p:extLst>
      <p:ext uri="{BB962C8B-B14F-4D97-AF65-F5344CB8AC3E}">
        <p14:creationId xmlns:p14="http://schemas.microsoft.com/office/powerpoint/2010/main" val="267242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10,000 updates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2" y="1466470"/>
            <a:ext cx="4673601" cy="4673601"/>
          </a:xfrm>
        </p:spPr>
      </p:pic>
    </p:spTree>
    <p:extLst>
      <p:ext uri="{BB962C8B-B14F-4D97-AF65-F5344CB8AC3E}">
        <p14:creationId xmlns:p14="http://schemas.microsoft.com/office/powerpoint/2010/main" val="34798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20,000 updates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504571"/>
            <a:ext cx="4635500" cy="4635500"/>
          </a:xfrm>
        </p:spPr>
      </p:pic>
    </p:spTree>
    <p:extLst>
      <p:ext uri="{BB962C8B-B14F-4D97-AF65-F5344CB8AC3E}">
        <p14:creationId xmlns:p14="http://schemas.microsoft.com/office/powerpoint/2010/main" val="1689095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Face Generation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69067" y="5770739"/>
            <a:ext cx="1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50,000 updates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1519350"/>
            <a:ext cx="4775201" cy="4775201"/>
          </a:xfrm>
        </p:spPr>
      </p:pic>
    </p:spTree>
    <p:extLst>
      <p:ext uri="{BB962C8B-B14F-4D97-AF65-F5344CB8AC3E}">
        <p14:creationId xmlns:p14="http://schemas.microsoft.com/office/powerpoint/2010/main" val="182838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44DA6FD-9B58-4C4F-8028-EC6BEB2B7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r="6847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0F03D2A-9956-4441-AF91-8FB63154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843" y="3996294"/>
            <a:ext cx="3287724" cy="16218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faces generated by machine.</a:t>
            </a:r>
            <a:endParaRPr lang="en-US" altLang="zh-TW" sz="3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6B79CC-B2D9-413C-8B50-1D19572B93D0}"/>
              </a:ext>
            </a:extLst>
          </p:cNvPr>
          <p:cNvSpPr/>
          <p:nvPr/>
        </p:nvSpPr>
        <p:spPr>
          <a:xfrm>
            <a:off x="7072843" y="5732417"/>
            <a:ext cx="2071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圖片生成：</a:t>
            </a:r>
            <a:endParaRPr lang="en-US" altLang="zh-TW" dirty="0"/>
          </a:p>
          <a:p>
            <a:r>
              <a:rPr lang="zh-TW" altLang="en-US" dirty="0"/>
              <a:t>吳宗翰、謝濬丞、</a:t>
            </a:r>
            <a:endParaRPr lang="en-US" altLang="zh-TW" dirty="0"/>
          </a:p>
          <a:p>
            <a:r>
              <a:rPr lang="zh-TW" altLang="en-US" dirty="0"/>
              <a:t>陳延昊、錢柏均</a:t>
            </a:r>
          </a:p>
        </p:txBody>
      </p:sp>
    </p:spTree>
    <p:extLst>
      <p:ext uri="{BB962C8B-B14F-4D97-AF65-F5344CB8AC3E}">
        <p14:creationId xmlns:p14="http://schemas.microsoft.com/office/powerpoint/2010/main" val="257502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室內, 牆, 男人 的圖片&#10;&#10;描述是以高可信度產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343324"/>
            <a:ext cx="6305550" cy="647700"/>
          </a:xfrm>
        </p:spPr>
      </p:pic>
      <p:pic>
        <p:nvPicPr>
          <p:cNvPr id="7" name="圖片 6" descr="一張含有 室內, 尋找, 男人, 相片 的圖片&#10;&#10;產生非常高可信度的描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055582"/>
            <a:ext cx="6305550" cy="647700"/>
          </a:xfrm>
          <a:prstGeom prst="rect">
            <a:avLst/>
          </a:prstGeom>
        </p:spPr>
      </p:pic>
      <p:pic>
        <p:nvPicPr>
          <p:cNvPr id="9" name="圖片 8" descr="一張含有 男人, 相片, 尋找, 室內 的圖片&#10;&#10;產生非常高可信度的描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773259"/>
            <a:ext cx="6305550" cy="647700"/>
          </a:xfrm>
          <a:prstGeom prst="rect">
            <a:avLst/>
          </a:prstGeom>
        </p:spPr>
      </p:pic>
      <p:pic>
        <p:nvPicPr>
          <p:cNvPr id="15" name="圖片 14" descr="一張含有 室內, 尋找, 服飾, 牆 的圖片&#10;&#10;描述是以高可信度產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498525"/>
            <a:ext cx="6305550" cy="647700"/>
          </a:xfrm>
          <a:prstGeom prst="rect">
            <a:avLst/>
          </a:prstGeom>
        </p:spPr>
      </p:pic>
      <p:pic>
        <p:nvPicPr>
          <p:cNvPr id="21" name="圖片 20" descr="一張含有 室內, 相片, 牆 的圖片&#10;&#10;描述是以高可信度產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3237756"/>
            <a:ext cx="6305550" cy="6477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046514" y="292698"/>
            <a:ext cx="5050972" cy="28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1A01B4-4E39-4505-9FBE-AA0E7D1C8126}"/>
              </a:ext>
            </a:extLst>
          </p:cNvPr>
          <p:cNvSpPr/>
          <p:nvPr/>
        </p:nvSpPr>
        <p:spPr>
          <a:xfrm>
            <a:off x="2046514" y="2978466"/>
            <a:ext cx="5050972" cy="93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62687EB-41E5-4905-9854-717D7B39F363}"/>
              </a:ext>
            </a:extLst>
          </p:cNvPr>
          <p:cNvSpPr txBox="1"/>
          <p:nvPr/>
        </p:nvSpPr>
        <p:spPr>
          <a:xfrm>
            <a:off x="5308600" y="6450568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/>
              <a:t>感謝陳柏文同學提供實驗結果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18EB6D7-CBBD-4554-81E8-5504CFB4DE50}"/>
              </a:ext>
            </a:extLst>
          </p:cNvPr>
          <p:cNvCxnSpPr/>
          <p:nvPr/>
        </p:nvCxnSpPr>
        <p:spPr>
          <a:xfrm>
            <a:off x="1130300" y="5435600"/>
            <a:ext cx="6781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EB3424BD-AC05-4ABB-874F-8A2A1FE1AEF3}"/>
              </a:ext>
            </a:extLst>
          </p:cNvPr>
          <p:cNvGrpSpPr/>
          <p:nvPr/>
        </p:nvGrpSpPr>
        <p:grpSpPr>
          <a:xfrm>
            <a:off x="1350426" y="3902219"/>
            <a:ext cx="696088" cy="2267992"/>
            <a:chOff x="1350426" y="3885456"/>
            <a:chExt cx="696088" cy="2267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E7838A7E-8298-4464-BA76-71B490E7A121}"/>
                    </a:ext>
                  </a:extLst>
                </p:cNvPr>
                <p:cNvSpPr txBox="1"/>
                <p:nvPr/>
              </p:nvSpPr>
              <p:spPr>
                <a:xfrm>
                  <a:off x="1350426" y="5537638"/>
                  <a:ext cx="696088" cy="615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E7838A7E-8298-4464-BA76-71B490E7A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426" y="5537638"/>
                  <a:ext cx="696088" cy="6158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4EBB184-C72C-402E-8DE4-B52C0F58B2EE}"/>
                </a:ext>
              </a:extLst>
            </p:cNvPr>
            <p:cNvSpPr/>
            <p:nvPr/>
          </p:nvSpPr>
          <p:spPr>
            <a:xfrm>
              <a:off x="1455582" y="4302288"/>
              <a:ext cx="485775" cy="6118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</a:t>
              </a:r>
              <a:endParaRPr lang="zh-TW" altLang="en-US" sz="2800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3771B06-24E8-4A0A-A7BE-B17F3E114258}"/>
                </a:ext>
              </a:extLst>
            </p:cNvPr>
            <p:cNvSpPr/>
            <p:nvPr/>
          </p:nvSpPr>
          <p:spPr>
            <a:xfrm>
              <a:off x="1603220" y="5302250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5D3BD0A2-86EF-489C-954E-29EB656B416D}"/>
                </a:ext>
              </a:extLst>
            </p:cNvPr>
            <p:cNvCxnSpPr/>
            <p:nvPr/>
          </p:nvCxnSpPr>
          <p:spPr>
            <a:xfrm flipV="1">
              <a:off x="1717520" y="4926265"/>
              <a:ext cx="0" cy="40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DB4FAD29-C15A-4920-8FC1-5B07A9FA94D6}"/>
                </a:ext>
              </a:extLst>
            </p:cNvPr>
            <p:cNvCxnSpPr/>
            <p:nvPr/>
          </p:nvCxnSpPr>
          <p:spPr>
            <a:xfrm flipV="1">
              <a:off x="1717520" y="3885456"/>
              <a:ext cx="0" cy="40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E4C5F07-C9E7-4E03-A8F0-021BF253CF1B}"/>
              </a:ext>
            </a:extLst>
          </p:cNvPr>
          <p:cNvGrpSpPr/>
          <p:nvPr/>
        </p:nvGrpSpPr>
        <p:grpSpPr>
          <a:xfrm>
            <a:off x="7088857" y="3946213"/>
            <a:ext cx="696088" cy="2223998"/>
            <a:chOff x="7088857" y="3909743"/>
            <a:chExt cx="696088" cy="222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F7AB113B-D5CD-4850-B186-FF2CA75E92D8}"/>
                    </a:ext>
                  </a:extLst>
                </p:cNvPr>
                <p:cNvSpPr txBox="1"/>
                <p:nvPr/>
              </p:nvSpPr>
              <p:spPr>
                <a:xfrm>
                  <a:off x="7088857" y="5517931"/>
                  <a:ext cx="696088" cy="615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F7AB113B-D5CD-4850-B186-FF2CA75E9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857" y="5517931"/>
                  <a:ext cx="696088" cy="6158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A4EEA788-9C37-4262-A866-FAFD2FAF9175}"/>
                </a:ext>
              </a:extLst>
            </p:cNvPr>
            <p:cNvSpPr/>
            <p:nvPr/>
          </p:nvSpPr>
          <p:spPr>
            <a:xfrm>
              <a:off x="7322601" y="5277070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F351A1A5-BD86-40FD-8CE0-B86232B8D0B6}"/>
                </a:ext>
              </a:extLst>
            </p:cNvPr>
            <p:cNvCxnSpPr/>
            <p:nvPr/>
          </p:nvCxnSpPr>
          <p:spPr>
            <a:xfrm flipV="1">
              <a:off x="7417851" y="4927840"/>
              <a:ext cx="0" cy="40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5F8D0AA6-2260-4559-9D32-145E26A6ECF0}"/>
                </a:ext>
              </a:extLst>
            </p:cNvPr>
            <p:cNvCxnSpPr/>
            <p:nvPr/>
          </p:nvCxnSpPr>
          <p:spPr>
            <a:xfrm flipV="1">
              <a:off x="7411130" y="3909743"/>
              <a:ext cx="0" cy="40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5588F06-B33C-403E-BE32-8D9DA7EC6AB1}"/>
                </a:ext>
              </a:extLst>
            </p:cNvPr>
            <p:cNvSpPr/>
            <p:nvPr/>
          </p:nvSpPr>
          <p:spPr>
            <a:xfrm>
              <a:off x="7168242" y="4311696"/>
              <a:ext cx="485775" cy="6118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E43F5C1-F07F-4A5C-9E0C-6A3C1AD54C24}"/>
                  </a:ext>
                </a:extLst>
              </p:cNvPr>
              <p:cNvSpPr txBox="1"/>
              <p:nvPr/>
            </p:nvSpPr>
            <p:spPr>
              <a:xfrm>
                <a:off x="1988029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E43F5C1-F07F-4A5C-9E0C-6A3C1AD54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29" y="5554401"/>
                <a:ext cx="696088" cy="615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AD509956-A6C8-4D50-B1F8-0C9E930E102D}"/>
              </a:ext>
            </a:extLst>
          </p:cNvPr>
          <p:cNvSpPr/>
          <p:nvPr/>
        </p:nvSpPr>
        <p:spPr>
          <a:xfrm>
            <a:off x="2093185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D4382F1E-E685-4F96-832D-27519AECD8DA}"/>
              </a:ext>
            </a:extLst>
          </p:cNvPr>
          <p:cNvSpPr/>
          <p:nvPr/>
        </p:nvSpPr>
        <p:spPr>
          <a:xfrm>
            <a:off x="2240823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5AA89AE6-FD34-4D48-A675-5DFA90A16750}"/>
              </a:ext>
            </a:extLst>
          </p:cNvPr>
          <p:cNvCxnSpPr/>
          <p:nvPr/>
        </p:nvCxnSpPr>
        <p:spPr>
          <a:xfrm flipV="1">
            <a:off x="2355123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5FAABD9B-4D86-44FB-B968-524454A53648}"/>
              </a:ext>
            </a:extLst>
          </p:cNvPr>
          <p:cNvCxnSpPr/>
          <p:nvPr/>
        </p:nvCxnSpPr>
        <p:spPr>
          <a:xfrm flipV="1">
            <a:off x="2355123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AE9663E-FFB3-44F8-8215-F829A22B4CBB}"/>
                  </a:ext>
                </a:extLst>
              </p:cNvPr>
              <p:cNvSpPr txBox="1"/>
              <p:nvPr/>
            </p:nvSpPr>
            <p:spPr>
              <a:xfrm>
                <a:off x="2625632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AE9663E-FFB3-44F8-8215-F829A22B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32" y="5554401"/>
                <a:ext cx="696088" cy="615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>
            <a:extLst>
              <a:ext uri="{FF2B5EF4-FFF2-40B4-BE49-F238E27FC236}">
                <a16:creationId xmlns:a16="http://schemas.microsoft.com/office/drawing/2014/main" id="{56DD9234-625A-40F0-ACE3-F72972784E60}"/>
              </a:ext>
            </a:extLst>
          </p:cNvPr>
          <p:cNvSpPr/>
          <p:nvPr/>
        </p:nvSpPr>
        <p:spPr>
          <a:xfrm>
            <a:off x="2730788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1DC4BD09-B3CE-432B-B032-23AB7C9B85CA}"/>
              </a:ext>
            </a:extLst>
          </p:cNvPr>
          <p:cNvSpPr/>
          <p:nvPr/>
        </p:nvSpPr>
        <p:spPr>
          <a:xfrm>
            <a:off x="2878426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50CDEC49-9433-46E7-B69E-B882D0FB946D}"/>
              </a:ext>
            </a:extLst>
          </p:cNvPr>
          <p:cNvCxnSpPr/>
          <p:nvPr/>
        </p:nvCxnSpPr>
        <p:spPr>
          <a:xfrm flipV="1">
            <a:off x="2992726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6E57D501-C13B-44CB-9E3E-0528F6C74431}"/>
              </a:ext>
            </a:extLst>
          </p:cNvPr>
          <p:cNvCxnSpPr/>
          <p:nvPr/>
        </p:nvCxnSpPr>
        <p:spPr>
          <a:xfrm flipV="1">
            <a:off x="2992726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3FE3F795-DE58-45E9-B6AE-EDB0A205261C}"/>
                  </a:ext>
                </a:extLst>
              </p:cNvPr>
              <p:cNvSpPr txBox="1"/>
              <p:nvPr/>
            </p:nvSpPr>
            <p:spPr>
              <a:xfrm>
                <a:off x="3263235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3FE3F795-DE58-45E9-B6AE-EDB0A205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35" y="5554401"/>
                <a:ext cx="696088" cy="615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>
            <a:extLst>
              <a:ext uri="{FF2B5EF4-FFF2-40B4-BE49-F238E27FC236}">
                <a16:creationId xmlns:a16="http://schemas.microsoft.com/office/drawing/2014/main" id="{DAA028B4-7C0B-4A47-9F35-E02CB826619C}"/>
              </a:ext>
            </a:extLst>
          </p:cNvPr>
          <p:cNvSpPr/>
          <p:nvPr/>
        </p:nvSpPr>
        <p:spPr>
          <a:xfrm>
            <a:off x="3368391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B4BB75F0-9315-4DDB-BB99-E93F25560C49}"/>
              </a:ext>
            </a:extLst>
          </p:cNvPr>
          <p:cNvSpPr/>
          <p:nvPr/>
        </p:nvSpPr>
        <p:spPr>
          <a:xfrm>
            <a:off x="3516029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7EED2475-DD12-4B00-A43E-258AC97C5365}"/>
              </a:ext>
            </a:extLst>
          </p:cNvPr>
          <p:cNvCxnSpPr/>
          <p:nvPr/>
        </p:nvCxnSpPr>
        <p:spPr>
          <a:xfrm flipV="1">
            <a:off x="3630329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D160A916-C130-46DC-ACE1-591806DCD19D}"/>
              </a:ext>
            </a:extLst>
          </p:cNvPr>
          <p:cNvCxnSpPr/>
          <p:nvPr/>
        </p:nvCxnSpPr>
        <p:spPr>
          <a:xfrm flipV="1">
            <a:off x="3630329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5DE25788-28B0-480C-94AA-07D379C39FEA}"/>
                  </a:ext>
                </a:extLst>
              </p:cNvPr>
              <p:cNvSpPr txBox="1"/>
              <p:nvPr/>
            </p:nvSpPr>
            <p:spPr>
              <a:xfrm>
                <a:off x="3900838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5DE25788-28B0-480C-94AA-07D379C39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838" y="5554401"/>
                <a:ext cx="696088" cy="6158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7911048C-3795-4578-A1A3-1E7C4A6F9DCD}"/>
              </a:ext>
            </a:extLst>
          </p:cNvPr>
          <p:cNvSpPr/>
          <p:nvPr/>
        </p:nvSpPr>
        <p:spPr>
          <a:xfrm>
            <a:off x="4005994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52495EBB-EA58-4E95-8317-BD96DABFE9B9}"/>
              </a:ext>
            </a:extLst>
          </p:cNvPr>
          <p:cNvSpPr/>
          <p:nvPr/>
        </p:nvSpPr>
        <p:spPr>
          <a:xfrm>
            <a:off x="4153632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842CD9DA-75C3-4F19-B9E3-676DAD62497B}"/>
              </a:ext>
            </a:extLst>
          </p:cNvPr>
          <p:cNvCxnSpPr/>
          <p:nvPr/>
        </p:nvCxnSpPr>
        <p:spPr>
          <a:xfrm flipV="1">
            <a:off x="4267932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5D5ECDF9-676B-4FE2-8179-B778E4A18FFC}"/>
              </a:ext>
            </a:extLst>
          </p:cNvPr>
          <p:cNvCxnSpPr/>
          <p:nvPr/>
        </p:nvCxnSpPr>
        <p:spPr>
          <a:xfrm flipV="1">
            <a:off x="4267932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940DCFAA-7742-42F5-92CC-9CBDA59B932F}"/>
                  </a:ext>
                </a:extLst>
              </p:cNvPr>
              <p:cNvSpPr txBox="1"/>
              <p:nvPr/>
            </p:nvSpPr>
            <p:spPr>
              <a:xfrm>
                <a:off x="4538441" y="5554401"/>
                <a:ext cx="696088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940DCFAA-7742-42F5-92CC-9CBDA59B9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41" y="5554401"/>
                <a:ext cx="696088" cy="623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>
            <a:extLst>
              <a:ext uri="{FF2B5EF4-FFF2-40B4-BE49-F238E27FC236}">
                <a16:creationId xmlns:a16="http://schemas.microsoft.com/office/drawing/2014/main" id="{F02CFC5A-80F4-40FF-97F1-51E398AC442B}"/>
              </a:ext>
            </a:extLst>
          </p:cNvPr>
          <p:cNvSpPr/>
          <p:nvPr/>
        </p:nvSpPr>
        <p:spPr>
          <a:xfrm>
            <a:off x="4643597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518E317F-DDC6-4EA0-8F37-95823EF243F3}"/>
              </a:ext>
            </a:extLst>
          </p:cNvPr>
          <p:cNvSpPr/>
          <p:nvPr/>
        </p:nvSpPr>
        <p:spPr>
          <a:xfrm>
            <a:off x="4791235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78AA3A77-6C7A-49E9-B850-5EC5BB72BD78}"/>
              </a:ext>
            </a:extLst>
          </p:cNvPr>
          <p:cNvCxnSpPr/>
          <p:nvPr/>
        </p:nvCxnSpPr>
        <p:spPr>
          <a:xfrm flipV="1">
            <a:off x="4905535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7EF830BC-7EF0-4662-B593-EB9C09D0B9DF}"/>
              </a:ext>
            </a:extLst>
          </p:cNvPr>
          <p:cNvCxnSpPr/>
          <p:nvPr/>
        </p:nvCxnSpPr>
        <p:spPr>
          <a:xfrm flipV="1">
            <a:off x="4905535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5E48F332-DED1-491B-88DA-6D96DB2F6CCA}"/>
                  </a:ext>
                </a:extLst>
              </p:cNvPr>
              <p:cNvSpPr txBox="1"/>
              <p:nvPr/>
            </p:nvSpPr>
            <p:spPr>
              <a:xfrm>
                <a:off x="5176044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5E48F332-DED1-491B-88DA-6D96DB2F6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044" y="5554401"/>
                <a:ext cx="696088" cy="6158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群組 80">
            <a:extLst>
              <a:ext uri="{FF2B5EF4-FFF2-40B4-BE49-F238E27FC236}">
                <a16:creationId xmlns:a16="http://schemas.microsoft.com/office/drawing/2014/main" id="{4F9E0CA4-1272-46A0-87DA-941B50DB666A}"/>
              </a:ext>
            </a:extLst>
          </p:cNvPr>
          <p:cNvGrpSpPr/>
          <p:nvPr/>
        </p:nvGrpSpPr>
        <p:grpSpPr>
          <a:xfrm>
            <a:off x="5281200" y="3902219"/>
            <a:ext cx="485775" cy="1607294"/>
            <a:chOff x="5320264" y="3882721"/>
            <a:chExt cx="485775" cy="1607294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3C569FC0-1288-4572-BA9A-901F84632EBC}"/>
                </a:ext>
              </a:extLst>
            </p:cNvPr>
            <p:cNvSpPr/>
            <p:nvPr/>
          </p:nvSpPr>
          <p:spPr>
            <a:xfrm>
              <a:off x="5320264" y="4299553"/>
              <a:ext cx="485775" cy="6118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</a:t>
              </a:r>
              <a:endParaRPr lang="zh-TW" altLang="en-US" sz="2800" dirty="0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E535AAFE-7432-461F-96E5-25B3E553A5B5}"/>
                </a:ext>
              </a:extLst>
            </p:cNvPr>
            <p:cNvSpPr/>
            <p:nvPr/>
          </p:nvSpPr>
          <p:spPr>
            <a:xfrm>
              <a:off x="5467902" y="5299515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F35D6124-5CE6-4C5A-B4DF-8FECCD09208E}"/>
                </a:ext>
              </a:extLst>
            </p:cNvPr>
            <p:cNvCxnSpPr/>
            <p:nvPr/>
          </p:nvCxnSpPr>
          <p:spPr>
            <a:xfrm flipV="1">
              <a:off x="5582202" y="4923530"/>
              <a:ext cx="0" cy="40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3688A80F-DC8A-4D4F-BEA8-2CE0FB0DB303}"/>
                </a:ext>
              </a:extLst>
            </p:cNvPr>
            <p:cNvCxnSpPr/>
            <p:nvPr/>
          </p:nvCxnSpPr>
          <p:spPr>
            <a:xfrm flipV="1">
              <a:off x="5582202" y="3882721"/>
              <a:ext cx="0" cy="40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316BF27-5A9C-4ED7-8B37-764760C25CFA}"/>
                  </a:ext>
                </a:extLst>
              </p:cNvPr>
              <p:cNvSpPr txBox="1"/>
              <p:nvPr/>
            </p:nvSpPr>
            <p:spPr>
              <a:xfrm>
                <a:off x="5813647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316BF27-5A9C-4ED7-8B37-764760C25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47" y="5554401"/>
                <a:ext cx="696088" cy="6158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>
            <a:extLst>
              <a:ext uri="{FF2B5EF4-FFF2-40B4-BE49-F238E27FC236}">
                <a16:creationId xmlns:a16="http://schemas.microsoft.com/office/drawing/2014/main" id="{08C342F0-6683-4D81-A53A-8DE42B1F70A9}"/>
              </a:ext>
            </a:extLst>
          </p:cNvPr>
          <p:cNvSpPr/>
          <p:nvPr/>
        </p:nvSpPr>
        <p:spPr>
          <a:xfrm>
            <a:off x="5918803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FD290CAD-DB89-424A-A556-C6063689F578}"/>
              </a:ext>
            </a:extLst>
          </p:cNvPr>
          <p:cNvSpPr/>
          <p:nvPr/>
        </p:nvSpPr>
        <p:spPr>
          <a:xfrm>
            <a:off x="6066441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EE12A4C1-9959-496B-881F-341EADB717C6}"/>
              </a:ext>
            </a:extLst>
          </p:cNvPr>
          <p:cNvCxnSpPr/>
          <p:nvPr/>
        </p:nvCxnSpPr>
        <p:spPr>
          <a:xfrm flipV="1">
            <a:off x="6180741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9E2C49B0-579A-47E6-95AC-07ACE10F1CC5}"/>
              </a:ext>
            </a:extLst>
          </p:cNvPr>
          <p:cNvCxnSpPr/>
          <p:nvPr/>
        </p:nvCxnSpPr>
        <p:spPr>
          <a:xfrm flipV="1">
            <a:off x="6180741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3A454F0B-5EDC-4F78-B4E6-EB2DC961E3F6}"/>
                  </a:ext>
                </a:extLst>
              </p:cNvPr>
              <p:cNvSpPr txBox="1"/>
              <p:nvPr/>
            </p:nvSpPr>
            <p:spPr>
              <a:xfrm>
                <a:off x="6451250" y="5554401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3A454F0B-5EDC-4F78-B4E6-EB2DC961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50" y="5554401"/>
                <a:ext cx="696088" cy="6158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>
            <a:extLst>
              <a:ext uri="{FF2B5EF4-FFF2-40B4-BE49-F238E27FC236}">
                <a16:creationId xmlns:a16="http://schemas.microsoft.com/office/drawing/2014/main" id="{68777089-942C-4224-9F10-53F42B8D7452}"/>
              </a:ext>
            </a:extLst>
          </p:cNvPr>
          <p:cNvSpPr/>
          <p:nvPr/>
        </p:nvSpPr>
        <p:spPr>
          <a:xfrm>
            <a:off x="6556406" y="4319051"/>
            <a:ext cx="485775" cy="61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AC6BFCC8-AED4-433F-B4AD-EC5C0F01B16A}"/>
              </a:ext>
            </a:extLst>
          </p:cNvPr>
          <p:cNvSpPr/>
          <p:nvPr/>
        </p:nvSpPr>
        <p:spPr>
          <a:xfrm>
            <a:off x="6704044" y="5319013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3D53D1FC-8012-4595-B404-E4DC1B7FABC5}"/>
              </a:ext>
            </a:extLst>
          </p:cNvPr>
          <p:cNvCxnSpPr/>
          <p:nvPr/>
        </p:nvCxnSpPr>
        <p:spPr>
          <a:xfrm flipV="1">
            <a:off x="6818344" y="4943028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D34E1386-97BF-4A95-BBA0-0EF8B61C69CF}"/>
              </a:ext>
            </a:extLst>
          </p:cNvPr>
          <p:cNvCxnSpPr/>
          <p:nvPr/>
        </p:nvCxnSpPr>
        <p:spPr>
          <a:xfrm flipV="1">
            <a:off x="6818344" y="3902219"/>
            <a:ext cx="0" cy="40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34" grpId="0"/>
      <p:bldP spid="35" grpId="0" animBg="1"/>
      <p:bldP spid="36" grpId="0" animBg="1"/>
      <p:bldP spid="39" grpId="0"/>
      <p:bldP spid="40" grpId="0" animBg="1"/>
      <p:bldP spid="41" grpId="0" animBg="1"/>
      <p:bldP spid="49" grpId="0"/>
      <p:bldP spid="50" grpId="0" animBg="1"/>
      <p:bldP spid="51" grpId="0" animBg="1"/>
      <p:bldP spid="54" grpId="0"/>
      <p:bldP spid="55" grpId="0" animBg="1"/>
      <p:bldP spid="56" grpId="0" animBg="1"/>
      <p:bldP spid="59" grpId="0"/>
      <p:bldP spid="60" grpId="0" animBg="1"/>
      <p:bldP spid="61" grpId="0" animBg="1"/>
      <p:bldP spid="64" grpId="0"/>
      <p:bldP spid="69" grpId="0"/>
      <p:bldP spid="70" grpId="0" animBg="1"/>
      <p:bldP spid="71" grpId="0" animBg="1"/>
      <p:bldP spid="74" grpId="0"/>
      <p:bldP spid="75" grpId="0" animBg="1"/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BF50-2BEE-464E-B1D2-51FF78CE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5AF8D3-5645-4A34-9E05-631D67B4BB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E090E7B-635A-4F25-AFC2-11ACE3664C28}"/>
              </a:ext>
            </a:extLst>
          </p:cNvPr>
          <p:cNvSpPr/>
          <p:nvPr/>
        </p:nvSpPr>
        <p:spPr>
          <a:xfrm>
            <a:off x="628650" y="2700110"/>
            <a:ext cx="7886700" cy="786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19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Learning</a:t>
            </a:r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/>
          </p:nvPr>
        </p:nvGraphicFramePr>
        <p:xfrm>
          <a:off x="2826656" y="2322476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656" y="2322476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7617" y="3323150"/>
            <a:ext cx="459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Regression</a:t>
            </a:r>
            <a:r>
              <a:rPr lang="en-US" altLang="zh-TW" sz="2800" dirty="0"/>
              <a:t>: output a scalar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7617" y="3815484"/>
            <a:ext cx="69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Classification</a:t>
            </a:r>
            <a:r>
              <a:rPr lang="en-US" altLang="zh-TW" sz="2800" dirty="0"/>
              <a:t>: output a “class” 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7617" y="5104353"/>
            <a:ext cx="734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/>
              <a:t>Structured Learning/Prediction</a:t>
            </a:r>
            <a:r>
              <a:rPr lang="en-US" altLang="zh-TW" sz="2800" dirty="0"/>
              <a:t>: output a sequence, a matrix, a graph, a tree ……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96832" y="3815484"/>
            <a:ext cx="27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(one-hot vector)</a:t>
            </a:r>
            <a:endParaRPr lang="zh-TW" altLang="en-US" sz="28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1786361" y="4374138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97617" y="1690689"/>
            <a:ext cx="662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Machine learning is to find a function f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31800" y="6058460"/>
            <a:ext cx="808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Output is composed of components with dependency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3810000" y="4381011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/>
          </p:nvPr>
        </p:nvGraphicFramePr>
        <p:xfrm>
          <a:off x="5889344" y="4392410"/>
          <a:ext cx="15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82113735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823672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908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014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23604" y="4673159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28463" y="4704856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926586" y="4694795"/>
            <a:ext cx="14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49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5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Output Sequence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58580" y="6099768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(what a user says)</a:t>
            </a:r>
            <a:endParaRPr lang="zh-TW" altLang="en-US" sz="2400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5286457" y="575964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方程式" r:id="rId4" imgW="685800" imgH="203040" progId="Equation.3">
                  <p:embed/>
                </p:oleObj>
              </mc:Choice>
              <mc:Fallback>
                <p:oleObj name="方程式" r:id="rId4" imgW="685800" imgH="20304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57" y="575964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973135" y="2262147"/>
            <a:ext cx="317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機器學習及其深層與結構化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59204" y="2174054"/>
            <a:ext cx="387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Machine learning and having it deep and structured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/>
          </p:nvPr>
        </p:nvGraphicFramePr>
        <p:xfrm>
          <a:off x="370289" y="2216568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方程式" r:id="rId6" imgW="228600" imgH="177480" progId="Equation.3">
                  <p:embed/>
                </p:oleObj>
              </mc:Choice>
              <mc:Fallback>
                <p:oleObj name="方程式" r:id="rId6" imgW="228600" imgH="177480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89" y="2216568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4432364" y="219203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方程式" r:id="rId8" imgW="203040" imgH="177480" progId="Equation.3">
                  <p:embed/>
                </p:oleObj>
              </mc:Choice>
              <mc:Fallback>
                <p:oleObj name="方程式" r:id="rId8" imgW="203040" imgH="17748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64" y="219203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661711" y="4171354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感謝大家來上課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33808" y="6120701"/>
            <a:ext cx="39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(response of machine)</a:t>
            </a:r>
            <a:endParaRPr lang="zh-TW" altLang="en-US" sz="24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560" y="4033000"/>
            <a:ext cx="3017961" cy="691339"/>
          </a:xfrm>
          <a:prstGeom prst="rect">
            <a:avLst/>
          </a:prstGeom>
        </p:spPr>
      </p:pic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392267" y="4159379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67" y="4159379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5129893" y="4129782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方程式" r:id="rId12" imgW="203040" imgH="177480" progId="Equation.3">
                  <p:embed/>
                </p:oleObj>
              </mc:Choice>
              <mc:Fallback>
                <p:oleObj name="方程式" r:id="rId12" imgW="203040" imgH="177480" progId="Equation.3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93" y="4129782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8014" y="1711027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Machine Translation</a:t>
            </a:r>
            <a:endParaRPr lang="zh-TW" altLang="en-US" sz="2400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8014" y="3522570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Speech Recognition</a:t>
            </a:r>
            <a:endParaRPr lang="zh-TW" altLang="en-US" sz="2400" i="1" u="sng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8014" y="5141927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Chat-bot</a:t>
            </a:r>
            <a:endParaRPr lang="zh-TW" altLang="en-US" sz="2400" i="1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86253" y="4656019"/>
            <a:ext cx="18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(speech)</a:t>
            </a:r>
            <a:endParaRPr lang="zh-TW" altLang="en-US" sz="2400" dirty="0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392267" y="5699288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67" y="5699288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5129893" y="5659036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方程式" r:id="rId12" imgW="203040" imgH="177480" progId="Equation.3">
                  <p:embed/>
                </p:oleObj>
              </mc:Choice>
              <mc:Fallback>
                <p:oleObj name="方程式" r:id="rId12" imgW="203040" imgH="177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893" y="5659036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5948254" y="4633019"/>
            <a:ext cx="18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(transcription)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55285" y="2999579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(sentence of language 1)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958972" y="3000941"/>
            <a:ext cx="32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(sentence of language 2)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206234" y="5740860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“How are you?”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802959" y="56934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“I’m fine.”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08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0" grpId="0"/>
      <p:bldP spid="16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Yann </a:t>
            </a:r>
            <a:r>
              <a:rPr lang="en-US" altLang="zh-TW" dirty="0" err="1"/>
              <a:t>LeCun’s</a:t>
            </a:r>
            <a:r>
              <a:rPr lang="en-US" altLang="zh-TW" dirty="0"/>
              <a:t> comment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32239" y="6176963"/>
            <a:ext cx="618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https://www.quora.com/What-are-some-recent-and-potentially-upcoming-breakthroughs-in-unsupervised-learning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636381"/>
            <a:ext cx="7400925" cy="9048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2526207"/>
            <a:ext cx="90201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142" y="2036744"/>
            <a:ext cx="1866900" cy="1866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Output Matrix</a:t>
            </a:r>
            <a:endParaRPr lang="zh-TW" altLang="en-US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5286457" y="575964"/>
          <a:ext cx="31369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方程式" r:id="rId6" imgW="685800" imgH="203040" progId="Equation.3">
                  <p:embed/>
                </p:oleObj>
              </mc:Choice>
              <mc:Fallback>
                <p:oleObj name="方程式" r:id="rId6" imgW="685800" imgH="20304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457" y="575964"/>
                        <a:ext cx="3136900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7185" y="6359035"/>
            <a:ext cx="820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ref: https://arxiv.org/pdf/1605.05396.pdf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80517" y="5111003"/>
            <a:ext cx="392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“this white and yellow flower have thin white petals and a round yellow stamen”</a:t>
            </a:r>
            <a:endParaRPr lang="zh-TW" altLang="en-US" sz="2400" dirty="0"/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467185" y="5063300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方程式" r:id="rId8" imgW="228600" imgH="177480" progId="Equation.3">
                  <p:embed/>
                </p:oleObj>
              </mc:Choice>
              <mc:Fallback>
                <p:oleObj name="方程式" r:id="rId8" imgW="228600" imgH="177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85" y="5063300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/>
          </p:nvPr>
        </p:nvGraphicFramePr>
        <p:xfrm>
          <a:off x="5196164" y="5106380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方程式" r:id="rId10" imgW="203040" imgH="177480" progId="Equation.3">
                  <p:embed/>
                </p:oleObj>
              </mc:Choice>
              <mc:Fallback>
                <p:oleObj name="方程式" r:id="rId10" imgW="203040" imgH="177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164" y="5106380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14902" y="4447288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Text to Image</a:t>
            </a:r>
            <a:endParaRPr lang="zh-TW" altLang="en-US" sz="2400" i="1" u="sng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720" y="4545074"/>
            <a:ext cx="2522222" cy="164592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6351" y="2183506"/>
            <a:ext cx="1774219" cy="179874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8171" y="2183506"/>
            <a:ext cx="1833410" cy="1824922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467185" y="1574710"/>
            <a:ext cx="31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u="sng" dirty="0"/>
              <a:t>Image to Image</a:t>
            </a:r>
            <a:endParaRPr lang="zh-TW" altLang="en-US" sz="2400" i="1" u="sng" dirty="0"/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>
            <p:extLst/>
          </p:nvPr>
        </p:nvGraphicFramePr>
        <p:xfrm>
          <a:off x="519468" y="2706604"/>
          <a:ext cx="645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方程式" r:id="rId8" imgW="228600" imgH="177480" progId="Equation.3">
                  <p:embed/>
                </p:oleObj>
              </mc:Choice>
              <mc:Fallback>
                <p:oleObj name="方程式" r:id="rId8" imgW="228600" imgH="177480" progId="Equation.3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68" y="2706604"/>
                        <a:ext cx="645200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/>
          </p:nvPr>
        </p:nvGraphicFramePr>
        <p:xfrm>
          <a:off x="3085084" y="2785793"/>
          <a:ext cx="573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方程式" r:id="rId10" imgW="203040" imgH="177480" progId="Equation.3">
                  <p:embed/>
                </p:oleObj>
              </mc:Choice>
              <mc:Fallback>
                <p:oleObj name="方程式" r:id="rId10" imgW="203040" imgH="177480" progId="Equation.3">
                  <p:embed/>
                  <p:pic>
                    <p:nvPicPr>
                      <p:cNvPr id="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84" y="2785793"/>
                        <a:ext cx="573087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5821534" y="1556424"/>
            <a:ext cx="177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Colorization:</a:t>
            </a:r>
            <a:endParaRPr lang="zh-TW" altLang="en-US" sz="2400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7710" y="2060773"/>
            <a:ext cx="1818842" cy="1818842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7710" y="2045124"/>
            <a:ext cx="1866900" cy="18669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669662" y="3987630"/>
            <a:ext cx="431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https://arxiv.org/pdf/1611.07004v1.pdf</a:t>
            </a:r>
          </a:p>
        </p:txBody>
      </p:sp>
    </p:spTree>
    <p:extLst>
      <p:ext uri="{BB962C8B-B14F-4D97-AF65-F5344CB8AC3E}">
        <p14:creationId xmlns:p14="http://schemas.microsoft.com/office/powerpoint/2010/main" val="10688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Structured Learning Challenging?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1875"/>
          </a:xfrm>
        </p:spPr>
        <p:txBody>
          <a:bodyPr>
            <a:normAutofit/>
          </a:bodyPr>
          <a:lstStyle/>
          <a:p>
            <a:r>
              <a:rPr lang="en-US" altLang="zh-TW" b="1" dirty="0"/>
              <a:t>One-shot/Zero-shot Learning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sz="2800" dirty="0"/>
              <a:t>In classification, each class has some examples.</a:t>
            </a:r>
          </a:p>
          <a:p>
            <a:pPr lvl="1"/>
            <a:r>
              <a:rPr lang="en-US" altLang="zh-TW" sz="2800" dirty="0"/>
              <a:t>In structured learning, </a:t>
            </a:r>
          </a:p>
          <a:p>
            <a:pPr lvl="2"/>
            <a:r>
              <a:rPr lang="en-US" altLang="zh-TW" sz="2800" dirty="0"/>
              <a:t>If you consider each possible output as a “class” ……</a:t>
            </a:r>
          </a:p>
          <a:p>
            <a:pPr lvl="2"/>
            <a:r>
              <a:rPr lang="en-US" altLang="zh-TW" sz="2800" dirty="0"/>
              <a:t>Since the output space is huge, most “classes” do not have any training data.</a:t>
            </a:r>
          </a:p>
          <a:p>
            <a:pPr lvl="2"/>
            <a:r>
              <a:rPr lang="en-US" altLang="zh-TW" sz="2800" dirty="0"/>
              <a:t>Machine has to create new stuff during testing.</a:t>
            </a:r>
          </a:p>
          <a:p>
            <a:pPr lvl="2"/>
            <a:r>
              <a:rPr lang="en-US" altLang="zh-TW" sz="2800" dirty="0"/>
              <a:t>Need more intelligence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96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301396-EAE4-4D2C-9C73-D6DF7591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Structured Learning Challenging?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D0B6DF-2B8A-4074-8C73-D5917DC0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Machine has to learn to do </a:t>
            </a:r>
            <a:r>
              <a:rPr lang="en-US" altLang="zh-TW" b="1" i="1" dirty="0"/>
              <a:t>planning</a:t>
            </a:r>
          </a:p>
          <a:p>
            <a:pPr lvl="1"/>
            <a:r>
              <a:rPr lang="en-US" altLang="zh-TW" dirty="0"/>
              <a:t>Machine generates objects component-by-component, but it should have a big picture in its mind.</a:t>
            </a:r>
          </a:p>
          <a:p>
            <a:pPr lvl="1"/>
            <a:r>
              <a:rPr lang="en-US" altLang="zh-TW" dirty="0"/>
              <a:t>Because the output components have dependency,  they should be considered globally.</a:t>
            </a:r>
          </a:p>
          <a:p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F3E11-27C7-49F1-B5F1-78BFADC0A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83" y="3881299"/>
            <a:ext cx="122482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1C2D5DE-0B47-4754-BCCC-DC8B35844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95" y="3881299"/>
            <a:ext cx="122482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F402F30-895C-43C6-B186-1A040B7EF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71" y="3881299"/>
            <a:ext cx="122482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3D416436-9368-4175-BA4D-BD3ADB6A23AE}"/>
              </a:ext>
            </a:extLst>
          </p:cNvPr>
          <p:cNvSpPr/>
          <p:nvPr/>
        </p:nvSpPr>
        <p:spPr>
          <a:xfrm>
            <a:off x="5955241" y="4302849"/>
            <a:ext cx="571500" cy="59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A6CFAF2D-B27D-4573-B0A6-7834476D4854}"/>
              </a:ext>
            </a:extLst>
          </p:cNvPr>
          <p:cNvSpPr/>
          <p:nvPr/>
        </p:nvSpPr>
        <p:spPr>
          <a:xfrm flipH="1">
            <a:off x="3930762" y="4302849"/>
            <a:ext cx="571500" cy="59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「打勾 png」的圖片搜尋結果">
            <a:extLst>
              <a:ext uri="{FF2B5EF4-FFF2-40B4-BE49-F238E27FC236}">
                <a16:creationId xmlns:a16="http://schemas.microsoft.com/office/drawing/2014/main" id="{829F42C0-3C11-458A-A88F-E963E88D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96" y="4292595"/>
            <a:ext cx="1163639" cy="11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「打叉 png」的圖片搜尋結果">
            <a:extLst>
              <a:ext uri="{FF2B5EF4-FFF2-40B4-BE49-F238E27FC236}">
                <a16:creationId xmlns:a16="http://schemas.microsoft.com/office/drawing/2014/main" id="{E0E2E6E6-CD5A-478F-887C-AF32DD2D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82" y="4400411"/>
            <a:ext cx="1055823" cy="10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250C18-F96F-4CBF-947C-AEE9DADB0AC5}"/>
              </a:ext>
            </a:extLst>
          </p:cNvPr>
          <p:cNvSpPr txBox="1"/>
          <p:nvPr/>
        </p:nvSpPr>
        <p:spPr>
          <a:xfrm>
            <a:off x="239466" y="3748074"/>
            <a:ext cx="189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Image Generation</a:t>
            </a:r>
            <a:endParaRPr lang="zh-TW" altLang="en-US" sz="2800" b="1" i="1" u="sng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946687A-74FE-446F-9E07-0F214E11CF76}"/>
              </a:ext>
            </a:extLst>
          </p:cNvPr>
          <p:cNvSpPr txBox="1"/>
          <p:nvPr/>
        </p:nvSpPr>
        <p:spPr>
          <a:xfrm>
            <a:off x="239466" y="5458963"/>
            <a:ext cx="189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Sentence Generation</a:t>
            </a:r>
            <a:endParaRPr lang="zh-TW" altLang="en-US" sz="2800" b="1" i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7606C78-F88B-4752-A967-5DEE16BD9B29}"/>
              </a:ext>
            </a:extLst>
          </p:cNvPr>
          <p:cNvSpPr txBox="1"/>
          <p:nvPr/>
        </p:nvSpPr>
        <p:spPr>
          <a:xfrm>
            <a:off x="2520950" y="5498173"/>
            <a:ext cx="337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這個婆娘不是人</a:t>
            </a:r>
          </a:p>
        </p:txBody>
      </p:sp>
      <p:pic>
        <p:nvPicPr>
          <p:cNvPr id="14" name="Picture 4" descr="「打叉 png」的圖片搜尋結果">
            <a:extLst>
              <a:ext uri="{FF2B5EF4-FFF2-40B4-BE49-F238E27FC236}">
                <a16:creationId xmlns:a16="http://schemas.microsoft.com/office/drawing/2014/main" id="{044BD9F2-D1CF-4557-9EE6-8A9AF852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95" y="5504145"/>
            <a:ext cx="517248" cy="5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BF8180B-118D-49FD-8A7E-226F336AE126}"/>
              </a:ext>
            </a:extLst>
          </p:cNvPr>
          <p:cNvSpPr txBox="1"/>
          <p:nvPr/>
        </p:nvSpPr>
        <p:spPr>
          <a:xfrm>
            <a:off x="4407348" y="6000755"/>
            <a:ext cx="337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九天玄女下凡塵</a:t>
            </a:r>
          </a:p>
        </p:txBody>
      </p:sp>
      <p:pic>
        <p:nvPicPr>
          <p:cNvPr id="16" name="Picture 2" descr="「打勾 png」的圖片搜尋結果">
            <a:extLst>
              <a:ext uri="{FF2B5EF4-FFF2-40B4-BE49-F238E27FC236}">
                <a16:creationId xmlns:a16="http://schemas.microsoft.com/office/drawing/2014/main" id="{F686E9B7-C935-447D-9D0E-3362ECA1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05" y="5792922"/>
            <a:ext cx="856256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BF10B-E75D-443A-A385-07CD269C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Structured Learning Approach</a:t>
            </a:r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F3653502-1833-490F-8292-2584E1C0E120}"/>
              </a:ext>
            </a:extLst>
          </p:cNvPr>
          <p:cNvGraphicFramePr/>
          <p:nvPr>
            <p:extLst/>
          </p:nvPr>
        </p:nvGraphicFramePr>
        <p:xfrm>
          <a:off x="2789584" y="19720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631AE33-171F-4359-A0C9-80E5DB06250C}"/>
              </a:ext>
            </a:extLst>
          </p:cNvPr>
          <p:cNvSpPr txBox="1"/>
          <p:nvPr/>
        </p:nvSpPr>
        <p:spPr>
          <a:xfrm>
            <a:off x="659716" y="1867997"/>
            <a:ext cx="203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Generator</a:t>
            </a:r>
            <a:endParaRPr lang="zh-TW" altLang="en-US" sz="2800" b="1" i="1" u="sng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E34D6E-AA20-4797-A298-24A94946B685}"/>
              </a:ext>
            </a:extLst>
          </p:cNvPr>
          <p:cNvSpPr txBox="1"/>
          <p:nvPr/>
        </p:nvSpPr>
        <p:spPr>
          <a:xfrm>
            <a:off x="729749" y="4258422"/>
            <a:ext cx="225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Discriminator</a:t>
            </a:r>
            <a:endParaRPr lang="zh-TW" altLang="en-US" sz="2800" b="1" i="1" u="sng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5C559A-8E82-4F8F-BD18-C952C1285E51}"/>
              </a:ext>
            </a:extLst>
          </p:cNvPr>
          <p:cNvSpPr txBox="1"/>
          <p:nvPr/>
        </p:nvSpPr>
        <p:spPr>
          <a:xfrm>
            <a:off x="659716" y="2331999"/>
            <a:ext cx="267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Learn to generate the object at the component level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3689C0-7DAB-42FF-B844-7055DBA5A8F2}"/>
              </a:ext>
            </a:extLst>
          </p:cNvPr>
          <p:cNvSpPr txBox="1"/>
          <p:nvPr/>
        </p:nvSpPr>
        <p:spPr>
          <a:xfrm>
            <a:off x="730980" y="4835712"/>
            <a:ext cx="26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Evaluating the whole object, and find the best one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A16E0F-DAD4-4B4E-87EC-185D87DBA424}"/>
              </a:ext>
            </a:extLst>
          </p:cNvPr>
          <p:cNvSpPr/>
          <p:nvPr/>
        </p:nvSpPr>
        <p:spPr>
          <a:xfrm>
            <a:off x="4770784" y="1362433"/>
            <a:ext cx="4114800" cy="467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9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BF50-2BEE-464E-B1D2-51FF78CE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5AF8D3-5645-4A34-9E05-631D67B4BB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E090E7B-635A-4F25-AFC2-11ACE3664C28}"/>
              </a:ext>
            </a:extLst>
          </p:cNvPr>
          <p:cNvSpPr/>
          <p:nvPr/>
        </p:nvSpPr>
        <p:spPr>
          <a:xfrm>
            <a:off x="628650" y="3607821"/>
            <a:ext cx="7886700" cy="786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356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>
            <a:extLst>
              <a:ext uri="{FF2B5EF4-FFF2-40B4-BE49-F238E27FC236}">
                <a16:creationId xmlns:a16="http://schemas.microsoft.com/office/drawing/2014/main" id="{2E380DEC-6301-4F54-A096-8BA8CBA2F94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50" y="44157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39F3A473-8AD7-4E92-8D93-56FEB957EFF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36" y="675766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FD3C3EF1-F6BD-4899-8849-0193184DB85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17312" y="880120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E5C6D47-D2CD-4EBE-A184-FF9C469F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Generator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0948C5F-3FED-45B7-8B76-356BCA1CA97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95201" y="4242719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BC74A80-1956-4DF3-B0C6-9FADBC5D0B4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64696" y="290844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08B0ADF-2A70-4A05-83E6-B5A0F10328F5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374292" y="290336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D9B1F742-C3C8-440C-A729-3901903C022D}"/>
              </a:ext>
            </a:extLst>
          </p:cNvPr>
          <p:cNvSpPr txBox="1"/>
          <p:nvPr/>
        </p:nvSpPr>
        <p:spPr>
          <a:xfrm>
            <a:off x="654225" y="3036000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Image: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5F0D3E4-66CC-4427-9139-7D8B9C0C8A7D}"/>
              </a:ext>
            </a:extLst>
          </p:cNvPr>
          <p:cNvSpPr txBox="1"/>
          <p:nvPr/>
        </p:nvSpPr>
        <p:spPr>
          <a:xfrm>
            <a:off x="710786" y="2069228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code: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84AA76A-5967-421E-A570-58D3BAC9A40C}"/>
                  </a:ext>
                </a:extLst>
              </p:cNvPr>
              <p:cNvSpPr txBox="1"/>
              <p:nvPr/>
            </p:nvSpPr>
            <p:spPr>
              <a:xfrm>
                <a:off x="4083274" y="2029124"/>
                <a:ext cx="696088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84AA76A-5967-421E-A570-58D3BAC9A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274" y="2029124"/>
                <a:ext cx="696088" cy="613438"/>
              </a:xfrm>
              <a:prstGeom prst="rect">
                <a:avLst/>
              </a:prstGeom>
              <a:blipFill>
                <a:blip r:embed="rId8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381552CC-90D6-4C06-A21D-709B82F0078E}"/>
              </a:ext>
            </a:extLst>
          </p:cNvPr>
          <p:cNvSpPr txBox="1"/>
          <p:nvPr/>
        </p:nvSpPr>
        <p:spPr>
          <a:xfrm>
            <a:off x="187429" y="2418159"/>
            <a:ext cx="196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(where does they come from?)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DBFDC42-E2BE-4452-98AB-BA788CAB26BC}"/>
              </a:ext>
            </a:extLst>
          </p:cNvPr>
          <p:cNvSpPr/>
          <p:nvPr/>
        </p:nvSpPr>
        <p:spPr>
          <a:xfrm>
            <a:off x="5197475" y="490950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B2DB3A1-C8D8-4AC2-B781-5C11B21D1FAF}"/>
              </a:ext>
            </a:extLst>
          </p:cNvPr>
          <p:cNvCxnSpPr/>
          <p:nvPr/>
        </p:nvCxnSpPr>
        <p:spPr>
          <a:xfrm>
            <a:off x="6768765" y="1041642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C5DFC77-08BA-4602-97ED-2A75D4144DAC}"/>
              </a:ext>
            </a:extLst>
          </p:cNvPr>
          <p:cNvCxnSpPr/>
          <p:nvPr/>
        </p:nvCxnSpPr>
        <p:spPr>
          <a:xfrm>
            <a:off x="4619923" y="103732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107B1F3-F302-4359-8088-F5A1C6D6B04C}"/>
                  </a:ext>
                </a:extLst>
              </p:cNvPr>
              <p:cNvSpPr txBox="1"/>
              <p:nvPr/>
            </p:nvSpPr>
            <p:spPr>
              <a:xfrm>
                <a:off x="2156595" y="2041268"/>
                <a:ext cx="92531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107B1F3-F302-4359-8088-F5A1C6D6B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5" y="2041268"/>
                <a:ext cx="925318" cy="615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1C17E33-424D-4B0A-BBB4-A41018455179}"/>
                  </a:ext>
                </a:extLst>
              </p:cNvPr>
              <p:cNvSpPr txBox="1"/>
              <p:nvPr/>
            </p:nvSpPr>
            <p:spPr>
              <a:xfrm>
                <a:off x="5630918" y="2029124"/>
                <a:ext cx="50533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1C17E33-424D-4B0A-BBB4-A41018455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18" y="2029124"/>
                <a:ext cx="505330" cy="615810"/>
              </a:xfrm>
              <a:prstGeom prst="rect">
                <a:avLst/>
              </a:prstGeom>
              <a:blipFill>
                <a:blip r:embed="rId10"/>
                <a:stretch>
                  <a:fillRect r="-62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105B644-8EA0-415C-A584-C5273EADAA24}"/>
                  </a:ext>
                </a:extLst>
              </p:cNvPr>
              <p:cNvSpPr txBox="1"/>
              <p:nvPr/>
            </p:nvSpPr>
            <p:spPr>
              <a:xfrm>
                <a:off x="7401212" y="2043640"/>
                <a:ext cx="50533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105B644-8EA0-415C-A584-C5273EADA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12" y="2043640"/>
                <a:ext cx="505330" cy="615810"/>
              </a:xfrm>
              <a:prstGeom prst="rect">
                <a:avLst/>
              </a:prstGeom>
              <a:blipFill>
                <a:blip r:embed="rId11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C880A174-0411-4F70-97EE-7C17C73532CC}"/>
              </a:ext>
            </a:extLst>
          </p:cNvPr>
          <p:cNvSpPr/>
          <p:nvPr/>
        </p:nvSpPr>
        <p:spPr>
          <a:xfrm>
            <a:off x="3056003" y="4056992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7835BC0-482A-4BE7-8E6D-FE36486CC71E}"/>
              </a:ext>
            </a:extLst>
          </p:cNvPr>
          <p:cNvCxnSpPr>
            <a:cxnSpLocks/>
          </p:cNvCxnSpPr>
          <p:nvPr/>
        </p:nvCxnSpPr>
        <p:spPr>
          <a:xfrm>
            <a:off x="2470170" y="4602719"/>
            <a:ext cx="5858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85BEEA36-3D87-4CFC-938B-35BC41B3DF37}"/>
              </a:ext>
            </a:extLst>
          </p:cNvPr>
          <p:cNvSpPr/>
          <p:nvPr/>
        </p:nvSpPr>
        <p:spPr>
          <a:xfrm rot="5400000">
            <a:off x="3862382" y="666922"/>
            <a:ext cx="905437" cy="298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7F4080-2CE0-4AD3-99EC-477422CE626D}"/>
              </a:ext>
            </a:extLst>
          </p:cNvPr>
          <p:cNvSpPr txBox="1"/>
          <p:nvPr/>
        </p:nvSpPr>
        <p:spPr>
          <a:xfrm>
            <a:off x="3895348" y="1549191"/>
            <a:ext cx="11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vectors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EAE4B43-3693-4BB4-B360-C70A575444D2}"/>
              </a:ext>
            </a:extLst>
          </p:cNvPr>
          <p:cNvSpPr/>
          <p:nvPr/>
        </p:nvSpPr>
        <p:spPr>
          <a:xfrm rot="5400000">
            <a:off x="4014782" y="819322"/>
            <a:ext cx="905437" cy="29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6BD33CD-91D7-442D-9817-B88DEEFD7F03}"/>
              </a:ext>
            </a:extLst>
          </p:cNvPr>
          <p:cNvSpPr/>
          <p:nvPr/>
        </p:nvSpPr>
        <p:spPr>
          <a:xfrm rot="5400000">
            <a:off x="4183165" y="997991"/>
            <a:ext cx="905437" cy="298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243DDB5A-B8BF-4487-B650-705987A08A0A}"/>
                  </a:ext>
                </a:extLst>
              </p:cNvPr>
              <p:cNvSpPr txBox="1"/>
              <p:nvPr/>
            </p:nvSpPr>
            <p:spPr>
              <a:xfrm>
                <a:off x="1701785" y="4263880"/>
                <a:ext cx="69608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243DDB5A-B8BF-4487-B650-705987A0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85" y="4263880"/>
                <a:ext cx="696088" cy="615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04FF9D84-7362-429C-97F7-E4ECEE837E3B}"/>
              </a:ext>
            </a:extLst>
          </p:cNvPr>
          <p:cNvCxnSpPr>
            <a:cxnSpLocks/>
          </p:cNvCxnSpPr>
          <p:nvPr/>
        </p:nvCxnSpPr>
        <p:spPr>
          <a:xfrm>
            <a:off x="4620764" y="4602719"/>
            <a:ext cx="5858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0AC2D34-28AE-4749-95B4-8489F8A6F23A}"/>
              </a:ext>
            </a:extLst>
          </p:cNvPr>
          <p:cNvSpPr/>
          <p:nvPr/>
        </p:nvSpPr>
        <p:spPr>
          <a:xfrm>
            <a:off x="5291234" y="4215608"/>
            <a:ext cx="790555" cy="7742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image</a:t>
            </a:r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F5B5BEC-14F6-4B1E-853C-338D4A3F1F10}"/>
              </a:ext>
            </a:extLst>
          </p:cNvPr>
          <p:cNvCxnSpPr/>
          <p:nvPr/>
        </p:nvCxnSpPr>
        <p:spPr>
          <a:xfrm>
            <a:off x="6226384" y="4602719"/>
            <a:ext cx="854597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>
            <a:extLst>
              <a:ext uri="{FF2B5EF4-FFF2-40B4-BE49-F238E27FC236}">
                <a16:creationId xmlns:a16="http://schemas.microsoft.com/office/drawing/2014/main" id="{7B304A5B-CD62-4E33-B99C-386714A555E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55100" y="290844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CE978FB-775B-4688-A1F5-EE2CB351DB9D}"/>
              </a:ext>
            </a:extLst>
          </p:cNvPr>
          <p:cNvSpPr txBox="1"/>
          <p:nvPr/>
        </p:nvSpPr>
        <p:spPr>
          <a:xfrm>
            <a:off x="5193257" y="3768459"/>
            <a:ext cx="290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6440D10-0151-4EBD-A59E-EF8245BF239A}"/>
              </a:ext>
            </a:extLst>
          </p:cNvPr>
          <p:cNvSpPr txBox="1"/>
          <p:nvPr/>
        </p:nvSpPr>
        <p:spPr>
          <a:xfrm>
            <a:off x="710786" y="5679181"/>
            <a:ext cx="81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c.f.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91EF233-E829-4132-8855-8657BFE1F7CA}"/>
              </a:ext>
            </a:extLst>
          </p:cNvPr>
          <p:cNvSpPr/>
          <p:nvPr/>
        </p:nvSpPr>
        <p:spPr>
          <a:xfrm>
            <a:off x="3054267" y="5423200"/>
            <a:ext cx="1517650" cy="1091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Classifier</a:t>
            </a:r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2D267EDD-B2DA-4416-B0CA-3081A174A857}"/>
              </a:ext>
            </a:extLst>
          </p:cNvPr>
          <p:cNvCxnSpPr>
            <a:cxnSpLocks/>
          </p:cNvCxnSpPr>
          <p:nvPr/>
        </p:nvCxnSpPr>
        <p:spPr>
          <a:xfrm>
            <a:off x="2443745" y="5968927"/>
            <a:ext cx="5858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6330F4B7-F2CD-4951-A954-82C54EF865F9}"/>
              </a:ext>
            </a:extLst>
          </p:cNvPr>
          <p:cNvCxnSpPr>
            <a:cxnSpLocks/>
          </p:cNvCxnSpPr>
          <p:nvPr/>
        </p:nvCxnSpPr>
        <p:spPr>
          <a:xfrm>
            <a:off x="4594339" y="5968927"/>
            <a:ext cx="5858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圖片 58">
            <a:extLst>
              <a:ext uri="{FF2B5EF4-FFF2-40B4-BE49-F238E27FC236}">
                <a16:creationId xmlns:a16="http://schemas.microsoft.com/office/drawing/2014/main" id="{8A5EB13E-6B07-4B29-9AFE-B22E9CE8E435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7543" y="5580791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F74C749-55E2-4BA6-823A-BA30B3EDD766}"/>
                  </a:ext>
                </a:extLst>
              </p:cNvPr>
              <p:cNvSpPr txBox="1"/>
              <p:nvPr/>
            </p:nvSpPr>
            <p:spPr>
              <a:xfrm>
                <a:off x="5414721" y="5511366"/>
                <a:ext cx="609975" cy="915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F74C749-55E2-4BA6-823A-BA30B3ED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21" y="5511366"/>
                <a:ext cx="609975" cy="9151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1E26848B-72B0-408E-A300-AC08B5A766DC}"/>
              </a:ext>
            </a:extLst>
          </p:cNvPr>
          <p:cNvCxnSpPr/>
          <p:nvPr/>
        </p:nvCxnSpPr>
        <p:spPr>
          <a:xfrm>
            <a:off x="6226384" y="5983234"/>
            <a:ext cx="854597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DCF1106A-25EA-4A4F-8DBD-532122976070}"/>
              </a:ext>
            </a:extLst>
          </p:cNvPr>
          <p:cNvSpPr txBox="1"/>
          <p:nvPr/>
        </p:nvSpPr>
        <p:spPr>
          <a:xfrm>
            <a:off x="5192203" y="5115329"/>
            <a:ext cx="290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6F535CEB-A303-4CA4-B158-F6090ACD5073}"/>
                  </a:ext>
                </a:extLst>
              </p:cNvPr>
              <p:cNvSpPr txBox="1"/>
              <p:nvPr/>
            </p:nvSpPr>
            <p:spPr>
              <a:xfrm>
                <a:off x="7306485" y="550983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6F535CEB-A303-4CA4-B158-F6090ACD5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85" y="5509831"/>
                <a:ext cx="484427" cy="9766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圖片 63">
            <a:extLst>
              <a:ext uri="{FF2B5EF4-FFF2-40B4-BE49-F238E27FC236}">
                <a16:creationId xmlns:a16="http://schemas.microsoft.com/office/drawing/2014/main" id="{EBFBC7AF-AEE9-441A-B10D-EEF354DBF745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224123" y="292748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62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34" grpId="0"/>
      <p:bldP spid="35" grpId="0"/>
      <p:bldP spid="36" grpId="0"/>
      <p:bldP spid="37" grpId="0" animBg="1"/>
      <p:bldP spid="3" grpId="0" animBg="1"/>
      <p:bldP spid="4" grpId="0"/>
      <p:bldP spid="42" grpId="0" animBg="1"/>
      <p:bldP spid="43" grpId="0" animBg="1"/>
      <p:bldP spid="46" grpId="0"/>
      <p:bldP spid="8" grpId="0" animBg="1"/>
      <p:bldP spid="14" grpId="0"/>
      <p:bldP spid="15" grpId="0"/>
      <p:bldP spid="56" grpId="0" animBg="1"/>
      <p:bldP spid="60" grpId="0"/>
      <p:bldP spid="62" grpId="0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C6D47-D2CD-4EBE-A184-FF9C469F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24B1D37-DB0F-42FC-AD06-15547B732C5D}"/>
              </a:ext>
            </a:extLst>
          </p:cNvPr>
          <p:cNvSpPr txBox="1"/>
          <p:nvPr/>
        </p:nvSpPr>
        <p:spPr>
          <a:xfrm>
            <a:off x="1429416" y="3999715"/>
            <a:ext cx="394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Encoder in auto-encoder provides the code </a:t>
            </a:r>
            <a:r>
              <a:rPr lang="en-US" altLang="zh-TW" sz="2400" dirty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7F06974F-2D01-40B5-BA78-A08E43B3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3" y="3999715"/>
            <a:ext cx="3185144" cy="3006419"/>
          </a:xfrm>
          <a:prstGeom prst="rect">
            <a:avLst/>
          </a:prstGeom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DA2D3D13-3222-4AA6-B27E-272F22BFAB70}"/>
              </a:ext>
            </a:extLst>
          </p:cNvPr>
          <p:cNvGrpSpPr/>
          <p:nvPr/>
        </p:nvGrpSpPr>
        <p:grpSpPr>
          <a:xfrm>
            <a:off x="2356748" y="4867269"/>
            <a:ext cx="2728631" cy="1209244"/>
            <a:chOff x="4334248" y="2175315"/>
            <a:chExt cx="2728631" cy="120924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6235608-46A6-4A19-81A2-A148E5994A16}"/>
                </a:ext>
              </a:extLst>
            </p:cNvPr>
            <p:cNvSpPr/>
            <p:nvPr/>
          </p:nvSpPr>
          <p:spPr>
            <a:xfrm rot="5400000">
              <a:off x="6224257" y="2545937"/>
              <a:ext cx="1209244" cy="46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44" name="向右箭號 9">
              <a:extLst>
                <a:ext uri="{FF2B5EF4-FFF2-40B4-BE49-F238E27FC236}">
                  <a16:creationId xmlns:a16="http://schemas.microsoft.com/office/drawing/2014/main" id="{3B075AF8-3909-44AD-A304-05A47EFDCBB7}"/>
                </a:ext>
              </a:extLst>
            </p:cNvPr>
            <p:cNvSpPr/>
            <p:nvPr/>
          </p:nvSpPr>
          <p:spPr>
            <a:xfrm>
              <a:off x="4334248" y="2490991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8F77F44F-5A45-4425-A1EE-C7ECBDF6FDBF}"/>
                    </a:ext>
                  </a:extLst>
                </p:cNvPr>
                <p:cNvSpPr txBox="1"/>
                <p:nvPr/>
              </p:nvSpPr>
              <p:spPr>
                <a:xfrm>
                  <a:off x="6740057" y="2595271"/>
                  <a:ext cx="21973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7" y="2595271"/>
                  <a:ext cx="219739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9444" r="-13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FA7D29B-8167-44A9-AD0C-26403057C56E}"/>
                </a:ext>
              </a:extLst>
            </p:cNvPr>
            <p:cNvSpPr/>
            <p:nvPr/>
          </p:nvSpPr>
          <p:spPr>
            <a:xfrm>
              <a:off x="4721341" y="2292470"/>
              <a:ext cx="1308100" cy="10022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Encoder</a:t>
              </a:r>
              <a:endParaRPr lang="zh-TW" altLang="en-US" sz="2400" dirty="0"/>
            </a:p>
          </p:txBody>
        </p:sp>
        <p:sp>
          <p:nvSpPr>
            <p:cNvPr id="47" name="向右箭號 9">
              <a:extLst>
                <a:ext uri="{FF2B5EF4-FFF2-40B4-BE49-F238E27FC236}">
                  <a16:creationId xmlns:a16="http://schemas.microsoft.com/office/drawing/2014/main" id="{BCE27BBC-4EDA-4587-93D3-DEE511B338A4}"/>
                </a:ext>
              </a:extLst>
            </p:cNvPr>
            <p:cNvSpPr/>
            <p:nvPr/>
          </p:nvSpPr>
          <p:spPr>
            <a:xfrm>
              <a:off x="6150539" y="2490991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37" name="圖片 36">
            <a:extLst>
              <a:ext uri="{FF2B5EF4-FFF2-40B4-BE49-F238E27FC236}">
                <a16:creationId xmlns:a16="http://schemas.microsoft.com/office/drawing/2014/main" id="{8D3AC640-0C58-4AB1-AFAA-9DC7DEB716AA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7259850" y="44157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9DC727AE-52E4-4B24-B81A-E5716D33C16A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7523136" y="675766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E14D3AC2-3F57-4F37-AE09-DA078C07497B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7817312" y="880120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B834EA3C-2976-4063-B6AF-3663774BF493}"/>
              </a:ext>
            </a:extLst>
          </p:cNvPr>
          <p:cNvSpPr/>
          <p:nvPr/>
        </p:nvSpPr>
        <p:spPr>
          <a:xfrm>
            <a:off x="5197475" y="490950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A1039B11-CFAC-46B5-A349-BEA4967D44D3}"/>
              </a:ext>
            </a:extLst>
          </p:cNvPr>
          <p:cNvCxnSpPr/>
          <p:nvPr/>
        </p:nvCxnSpPr>
        <p:spPr>
          <a:xfrm>
            <a:off x="6768765" y="1041642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874813B-2B98-41FF-8248-1C35FF6D8248}"/>
              </a:ext>
            </a:extLst>
          </p:cNvPr>
          <p:cNvCxnSpPr/>
          <p:nvPr/>
        </p:nvCxnSpPr>
        <p:spPr>
          <a:xfrm>
            <a:off x="4619923" y="103732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0968AC40-1FFC-4406-BA16-7DB133625F17}"/>
              </a:ext>
            </a:extLst>
          </p:cNvPr>
          <p:cNvSpPr/>
          <p:nvPr/>
        </p:nvSpPr>
        <p:spPr>
          <a:xfrm rot="5400000">
            <a:off x="3862382" y="666922"/>
            <a:ext cx="905437" cy="298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173340E2-CEC1-4820-9EAD-BC20E43FB754}"/>
              </a:ext>
            </a:extLst>
          </p:cNvPr>
          <p:cNvSpPr txBox="1"/>
          <p:nvPr/>
        </p:nvSpPr>
        <p:spPr>
          <a:xfrm>
            <a:off x="3895348" y="1549191"/>
            <a:ext cx="11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vectors</a:t>
            </a:r>
            <a:endParaRPr lang="zh-TW" altLang="en-US" sz="24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3FA5230-77D7-4955-B837-675F092B1DB7}"/>
              </a:ext>
            </a:extLst>
          </p:cNvPr>
          <p:cNvSpPr/>
          <p:nvPr/>
        </p:nvSpPr>
        <p:spPr>
          <a:xfrm rot="5400000">
            <a:off x="4014782" y="819322"/>
            <a:ext cx="905437" cy="29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2B9D221-20A6-4E51-A86C-52E7ECAD67ED}"/>
              </a:ext>
            </a:extLst>
          </p:cNvPr>
          <p:cNvSpPr/>
          <p:nvPr/>
        </p:nvSpPr>
        <p:spPr>
          <a:xfrm rot="5400000">
            <a:off x="4183165" y="997991"/>
            <a:ext cx="905437" cy="298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4BD86EF6-CF58-4A34-9DED-7796297F7DB4}"/>
              </a:ext>
            </a:extLst>
          </p:cNvPr>
          <p:cNvPicPr preferRelativeResize="0"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5664696" y="290844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D08A8140-E53A-4759-8A9C-C510266D60C4}"/>
              </a:ext>
            </a:extLst>
          </p:cNvPr>
          <p:cNvPicPr preferRelativeResize="0"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2224123" y="292748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D9280DB6-607E-4D4C-A8CB-4ABF2830B475}"/>
              </a:ext>
            </a:extLst>
          </p:cNvPr>
          <p:cNvPicPr preferRelativeResize="0"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7374292" y="290336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2465E854-7FFE-49E3-BC49-82678A3E747B}"/>
              </a:ext>
            </a:extLst>
          </p:cNvPr>
          <p:cNvSpPr txBox="1"/>
          <p:nvPr/>
        </p:nvSpPr>
        <p:spPr>
          <a:xfrm>
            <a:off x="654225" y="3079542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Image: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2ED0FD7-1CF5-496E-A5CE-9B2329FCABCA}"/>
              </a:ext>
            </a:extLst>
          </p:cNvPr>
          <p:cNvSpPr txBox="1"/>
          <p:nvPr/>
        </p:nvSpPr>
        <p:spPr>
          <a:xfrm>
            <a:off x="710786" y="2069228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code:</a:t>
            </a:r>
            <a:endParaRPr lang="zh-TW" altLang="en-US" sz="24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FF3AECF9-9CB2-4EF2-822D-3EABEC879B1C}"/>
              </a:ext>
            </a:extLst>
          </p:cNvPr>
          <p:cNvSpPr txBox="1"/>
          <p:nvPr/>
        </p:nvSpPr>
        <p:spPr>
          <a:xfrm>
            <a:off x="187429" y="2418159"/>
            <a:ext cx="196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(where does they come from?)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69CD1795-8372-49DE-BDF4-CE20CC37EFE7}"/>
              </a:ext>
            </a:extLst>
          </p:cNvPr>
          <p:cNvPicPr preferRelativeResize="0"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3955100" y="290844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F6A466D2-B102-4DE9-886D-98B7B043895E}"/>
              </a:ext>
            </a:extLst>
          </p:cNvPr>
          <p:cNvPicPr preferRelativeResize="0"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262473" y="5002717"/>
            <a:ext cx="965690" cy="9656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46E478A-9CE7-431A-A0C1-0FF7EFCA1B23}"/>
                  </a:ext>
                </a:extLst>
              </p:cNvPr>
              <p:cNvSpPr txBox="1"/>
              <p:nvPr/>
            </p:nvSpPr>
            <p:spPr>
              <a:xfrm>
                <a:off x="4083274" y="2029124"/>
                <a:ext cx="696088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46E478A-9CE7-431A-A0C1-0FF7EFCA1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274" y="2029124"/>
                <a:ext cx="696088" cy="613438"/>
              </a:xfrm>
              <a:prstGeom prst="rect">
                <a:avLst/>
              </a:prstGeom>
              <a:blipFill>
                <a:blip r:embed="rId25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8D252C5-A777-4AC9-B3EA-7F341D76171E}"/>
                  </a:ext>
                </a:extLst>
              </p:cNvPr>
              <p:cNvSpPr txBox="1"/>
              <p:nvPr/>
            </p:nvSpPr>
            <p:spPr>
              <a:xfrm>
                <a:off x="2156595" y="2041268"/>
                <a:ext cx="92531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8D252C5-A777-4AC9-B3EA-7F341D761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5" y="2041268"/>
                <a:ext cx="925318" cy="6158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5247EB3-7083-448D-BE6A-CCFADF849A99}"/>
                  </a:ext>
                </a:extLst>
              </p:cNvPr>
              <p:cNvSpPr txBox="1"/>
              <p:nvPr/>
            </p:nvSpPr>
            <p:spPr>
              <a:xfrm>
                <a:off x="5630918" y="2029124"/>
                <a:ext cx="50533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5247EB3-7083-448D-BE6A-CCFADF849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18" y="2029124"/>
                <a:ext cx="505330" cy="615810"/>
              </a:xfrm>
              <a:prstGeom prst="rect">
                <a:avLst/>
              </a:prstGeom>
              <a:blipFill>
                <a:blip r:embed="rId27"/>
                <a:stretch>
                  <a:fillRect r="-62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17BAC3C-3AC8-4FA2-B01F-ACA71F9F647C}"/>
                  </a:ext>
                </a:extLst>
              </p:cNvPr>
              <p:cNvSpPr txBox="1"/>
              <p:nvPr/>
            </p:nvSpPr>
            <p:spPr>
              <a:xfrm>
                <a:off x="7401212" y="2043640"/>
                <a:ext cx="50533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17BAC3C-3AC8-4FA2-B01F-ACA71F9F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12" y="2043640"/>
                <a:ext cx="505330" cy="615810"/>
              </a:xfrm>
              <a:prstGeom prst="rect">
                <a:avLst/>
              </a:prstGeom>
              <a:blipFill>
                <a:blip r:embed="rId28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58" y="1608813"/>
            <a:ext cx="1102229" cy="101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70742" y="1639834"/>
            <a:ext cx="1308100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070742" y="3494059"/>
            <a:ext cx="1308100" cy="9813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 rot="5400000">
            <a:off x="4791411" y="1928953"/>
            <a:ext cx="766087" cy="320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364828" y="1858160"/>
            <a:ext cx="789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u="sng" dirty="0"/>
              <a:t>code</a:t>
            </a:r>
            <a:endParaRPr lang="zh-TW" altLang="en-US" sz="24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402104" y="1441784"/>
            <a:ext cx="240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Compact representation of the input object</a:t>
            </a:r>
            <a:endParaRPr lang="zh-TW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14" y="3440532"/>
            <a:ext cx="1102229" cy="101872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5400000">
            <a:off x="1926003" y="3789854"/>
            <a:ext cx="766087" cy="320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1262728" y="3719061"/>
            <a:ext cx="789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u="sng" dirty="0"/>
              <a:t>code</a:t>
            </a:r>
            <a:endParaRPr lang="zh-TW" altLang="en-US" sz="2400" b="1" i="1" u="sng" dirty="0"/>
          </a:p>
        </p:txBody>
      </p:sp>
      <p:sp>
        <p:nvSpPr>
          <p:cNvPr id="21" name="矩形 20"/>
          <p:cNvSpPr/>
          <p:nvPr/>
        </p:nvSpPr>
        <p:spPr>
          <a:xfrm>
            <a:off x="6412771" y="3526572"/>
            <a:ext cx="2549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Can reconstruct the original object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>
            <a:off x="2550290" y="1897440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4460045" y="1910140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2550290" y="3714786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4460045" y="3727486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>
            <a:off x="3723302" y="2642113"/>
            <a:ext cx="0" cy="812992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871918" y="2770780"/>
            <a:ext cx="241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Learn together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09650" y="2605161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28 X 28 = 784 </a:t>
            </a:r>
            <a:endParaRPr lang="zh-TW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4415870" y="859692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Low </a:t>
            </a:r>
          </a:p>
          <a:p>
            <a:pPr algn="ctr"/>
            <a:r>
              <a:rPr lang="en-US" altLang="zh-TW" sz="2400" dirty="0"/>
              <a:t>dimension</a:t>
            </a:r>
            <a:endParaRPr lang="zh-TW" altLang="en-US" sz="24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33" y="5350849"/>
            <a:ext cx="1102229" cy="101872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 rot="5400000">
            <a:off x="3988707" y="5646946"/>
            <a:ext cx="1209244" cy="4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8" name="向右箭號 9"/>
          <p:cNvSpPr/>
          <p:nvPr/>
        </p:nvSpPr>
        <p:spPr>
          <a:xfrm>
            <a:off x="2098698" y="559200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096" y="5428848"/>
            <a:ext cx="1093505" cy="1045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504507" y="5696280"/>
                <a:ext cx="219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07" y="5696280"/>
                <a:ext cx="219739" cy="369332"/>
              </a:xfrm>
              <a:prstGeom prst="rect">
                <a:avLst/>
              </a:prstGeom>
              <a:blipFill>
                <a:blip r:embed="rId4"/>
                <a:stretch>
                  <a:fillRect l="-19444" r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49"/>
          <p:cNvSpPr txBox="1">
            <a:spLocks noChangeArrowheads="1"/>
          </p:cNvSpPr>
          <p:nvPr/>
        </p:nvSpPr>
        <p:spPr bwMode="auto">
          <a:xfrm>
            <a:off x="3095625" y="4695523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2800" dirty="0">
                <a:solidFill>
                  <a:srgbClr val="FF0000"/>
                </a:solidFill>
              </a:rPr>
              <a:t>Trainable</a:t>
            </a:r>
            <a:endParaRPr kumimoji="0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85791" y="5393479"/>
            <a:ext cx="1308100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40" name="矩形 39"/>
          <p:cNvSpPr/>
          <p:nvPr/>
        </p:nvSpPr>
        <p:spPr>
          <a:xfrm>
            <a:off x="5334495" y="5428848"/>
            <a:ext cx="1308100" cy="9813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41" name="向右箭號 9"/>
          <p:cNvSpPr/>
          <p:nvPr/>
        </p:nvSpPr>
        <p:spPr>
          <a:xfrm>
            <a:off x="3914989" y="559200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向右箭號 9"/>
          <p:cNvSpPr/>
          <p:nvPr/>
        </p:nvSpPr>
        <p:spPr>
          <a:xfrm>
            <a:off x="4917653" y="560902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向右箭號 9"/>
          <p:cNvSpPr/>
          <p:nvPr/>
        </p:nvSpPr>
        <p:spPr>
          <a:xfrm>
            <a:off x="6770731" y="560902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</p:cNvCxnSpPr>
          <p:nvPr/>
        </p:nvCxnSpPr>
        <p:spPr>
          <a:xfrm flipV="1">
            <a:off x="3095625" y="4968766"/>
            <a:ext cx="814101" cy="445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</p:cNvCxnSpPr>
          <p:nvPr/>
        </p:nvCxnSpPr>
        <p:spPr>
          <a:xfrm flipH="1" flipV="1">
            <a:off x="5276932" y="4965631"/>
            <a:ext cx="696201" cy="481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9" grpId="0" animBg="1"/>
      <p:bldP spid="20" grpId="0"/>
      <p:bldP spid="21" grpId="0"/>
      <p:bldP spid="24" grpId="0" animBg="1"/>
      <p:bldP spid="25" grpId="0" animBg="1"/>
      <p:bldP spid="26" grpId="0" animBg="1"/>
      <p:bldP spid="27" grpId="0" animBg="1"/>
      <p:bldP spid="30" grpId="0"/>
      <p:bldP spid="31" grpId="0"/>
      <p:bldP spid="32" grpId="0"/>
      <p:bldP spid="23" grpId="0" animBg="1"/>
      <p:bldP spid="28" grpId="0" animBg="1"/>
      <p:bldP spid="34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84" y="2852948"/>
            <a:ext cx="1181100" cy="11620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4965" y="2862874"/>
            <a:ext cx="1181100" cy="1162050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 rot="5400000">
            <a:off x="7528359" y="2678041"/>
            <a:ext cx="5095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rot="5400000">
            <a:off x="4007561" y="3186302"/>
            <a:ext cx="1209244" cy="4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向右箭號 9"/>
          <p:cNvSpPr/>
          <p:nvPr/>
        </p:nvSpPr>
        <p:spPr>
          <a:xfrm>
            <a:off x="2117552" y="3131356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1438301" y="2406017"/>
            <a:ext cx="6343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1193693" y="2635411"/>
            <a:ext cx="5095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49"/>
          <p:cNvSpPr txBox="1">
            <a:spLocks noChangeArrowheads="1"/>
          </p:cNvSpPr>
          <p:nvPr/>
        </p:nvSpPr>
        <p:spPr bwMode="auto">
          <a:xfrm>
            <a:off x="3154235" y="1928413"/>
            <a:ext cx="295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2400" dirty="0"/>
              <a:t>As close as possible</a:t>
            </a:r>
            <a:endParaRPr kumimoji="0"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504645" y="2932835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353349" y="2968204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15" name="向右箭號 9"/>
          <p:cNvSpPr/>
          <p:nvPr/>
        </p:nvSpPr>
        <p:spPr>
          <a:xfrm>
            <a:off x="3933843" y="3131356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向右箭號 9"/>
          <p:cNvSpPr/>
          <p:nvPr/>
        </p:nvSpPr>
        <p:spPr>
          <a:xfrm>
            <a:off x="4936507" y="3148376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向右箭號 9"/>
          <p:cNvSpPr/>
          <p:nvPr/>
        </p:nvSpPr>
        <p:spPr>
          <a:xfrm>
            <a:off x="6789585" y="3148376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 rot="5400000">
            <a:off x="4086294" y="3189469"/>
            <a:ext cx="110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 rot="5400000">
            <a:off x="3590719" y="5240409"/>
            <a:ext cx="1209244" cy="4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4936507" y="5022311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24" name="向右箭號 9"/>
          <p:cNvSpPr/>
          <p:nvPr/>
        </p:nvSpPr>
        <p:spPr>
          <a:xfrm>
            <a:off x="4519665" y="5202483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向右箭號 9"/>
          <p:cNvSpPr/>
          <p:nvPr/>
        </p:nvSpPr>
        <p:spPr>
          <a:xfrm>
            <a:off x="6372743" y="5202483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 rot="5400000">
            <a:off x="3669452" y="5243576"/>
            <a:ext cx="110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70853" y="5071955"/>
            <a:ext cx="275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Randomly generate a vector as code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729023" y="5243490"/>
            <a:ext cx="247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Image ?</a:t>
            </a:r>
            <a:endParaRPr lang="zh-TW" altLang="en-US"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043C31-DCA6-46F6-8D92-BB60E2E2BC2E}"/>
              </a:ext>
            </a:extLst>
          </p:cNvPr>
          <p:cNvSpPr txBox="1"/>
          <p:nvPr/>
        </p:nvSpPr>
        <p:spPr>
          <a:xfrm>
            <a:off x="5286960" y="3972108"/>
            <a:ext cx="21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= Generator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C7D4BE0-0CFA-4B71-9D9B-D2CD78926CD3}"/>
              </a:ext>
            </a:extLst>
          </p:cNvPr>
          <p:cNvSpPr txBox="1"/>
          <p:nvPr/>
        </p:nvSpPr>
        <p:spPr>
          <a:xfrm>
            <a:off x="4868933" y="6033914"/>
            <a:ext cx="21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= Generator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9" grpId="0"/>
      <p:bldP spid="30" grpId="0"/>
      <p:bldP spid="3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092643" y="1748494"/>
            <a:ext cx="3614445" cy="981335"/>
            <a:chOff x="3939218" y="2553767"/>
            <a:chExt cx="3614445" cy="981335"/>
          </a:xfrm>
        </p:grpSpPr>
        <p:sp>
          <p:nvSpPr>
            <p:cNvPr id="4" name="矩形 3"/>
            <p:cNvSpPr/>
            <p:nvPr/>
          </p:nvSpPr>
          <p:spPr>
            <a:xfrm>
              <a:off x="5691195" y="2553767"/>
              <a:ext cx="1308100" cy="9813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Decoder</a:t>
              </a:r>
              <a:endParaRPr lang="zh-TW" altLang="en-US" sz="2400" dirty="0"/>
            </a:p>
          </p:txBody>
        </p:sp>
        <p:sp>
          <p:nvSpPr>
            <p:cNvPr id="5" name="矩形 4"/>
            <p:cNvSpPr/>
            <p:nvPr/>
          </p:nvSpPr>
          <p:spPr>
            <a:xfrm rot="5400000">
              <a:off x="4546456" y="2849562"/>
              <a:ext cx="766087" cy="32008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939218" y="2774494"/>
              <a:ext cx="7896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b="1" i="1" u="sng" dirty="0"/>
                <a:t>code</a:t>
              </a:r>
              <a:endParaRPr lang="zh-TW" altLang="en-US" sz="2400" b="1" i="1" u="sng" dirty="0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5170743" y="2774494"/>
              <a:ext cx="473165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向右箭號 7"/>
            <p:cNvSpPr/>
            <p:nvPr/>
          </p:nvSpPr>
          <p:spPr>
            <a:xfrm>
              <a:off x="7080498" y="2787194"/>
              <a:ext cx="473165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4815863" y="1412542"/>
            <a:ext cx="534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i="1" dirty="0"/>
              <a:t>2D</a:t>
            </a:r>
            <a:endParaRPr lang="zh-TW" altLang="en-US" sz="2400" b="1" i="1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1016767" y="4110237"/>
            <a:ext cx="488781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</p:cNvCxnSpPr>
          <p:nvPr/>
        </p:nvCxnSpPr>
        <p:spPr>
          <a:xfrm flipV="1">
            <a:off x="3453463" y="1562754"/>
            <a:ext cx="0" cy="505201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76539" y="3857926"/>
            <a:ext cx="7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-1.5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23375" y="3879404"/>
            <a:ext cx="7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1059443" y="3993146"/>
            <a:ext cx="191224" cy="191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6653" y="4301461"/>
                <a:ext cx="925318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3" y="4301461"/>
                <a:ext cx="925318" cy="623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1204617" y="2488944"/>
            <a:ext cx="1267134" cy="787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005" y="2639580"/>
            <a:ext cx="486048" cy="486048"/>
          </a:xfrm>
          <a:prstGeom prst="rect">
            <a:avLst/>
          </a:prstGeom>
        </p:spPr>
      </p:pic>
      <p:sp>
        <p:nvSpPr>
          <p:cNvPr id="29" name="橢圓 28"/>
          <p:cNvSpPr/>
          <p:nvPr/>
        </p:nvSpPr>
        <p:spPr>
          <a:xfrm>
            <a:off x="5596167" y="4011276"/>
            <a:ext cx="191224" cy="191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343735" y="3228060"/>
                <a:ext cx="696088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35" y="3228060"/>
                <a:ext cx="696088" cy="623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4515275" y="4701186"/>
            <a:ext cx="1267134" cy="787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81" y="4701186"/>
            <a:ext cx="621393" cy="586871"/>
          </a:xfrm>
          <a:prstGeom prst="rect">
            <a:avLst/>
          </a:prstGeom>
        </p:spPr>
      </p:pic>
      <p:sp>
        <p:nvSpPr>
          <p:cNvPr id="34" name="手繪多邊形: 圖案 33"/>
          <p:cNvSpPr/>
          <p:nvPr/>
        </p:nvSpPr>
        <p:spPr>
          <a:xfrm>
            <a:off x="651953" y="2891036"/>
            <a:ext cx="522584" cy="1161143"/>
          </a:xfrm>
          <a:custGeom>
            <a:avLst/>
            <a:gdLst>
              <a:gd name="connsiteX0" fmla="*/ 493555 w 522584"/>
              <a:gd name="connsiteY0" fmla="*/ 1161143 h 1161143"/>
              <a:gd name="connsiteX1" fmla="*/ 69 w 522584"/>
              <a:gd name="connsiteY1" fmla="*/ 493486 h 1161143"/>
              <a:gd name="connsiteX2" fmla="*/ 522584 w 522584"/>
              <a:gd name="connsiteY2" fmla="*/ 0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84" h="1161143">
                <a:moveTo>
                  <a:pt x="493555" y="1161143"/>
                </a:moveTo>
                <a:cubicBezTo>
                  <a:pt x="244393" y="924076"/>
                  <a:pt x="-4769" y="687010"/>
                  <a:pt x="69" y="493486"/>
                </a:cubicBezTo>
                <a:cubicBezTo>
                  <a:pt x="4907" y="299962"/>
                  <a:pt x="263745" y="149981"/>
                  <a:pt x="522584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手繪多邊形: 圖案 34"/>
          <p:cNvSpPr/>
          <p:nvPr/>
        </p:nvSpPr>
        <p:spPr>
          <a:xfrm rot="10959087">
            <a:off x="5788322" y="4177777"/>
            <a:ext cx="435533" cy="1108124"/>
          </a:xfrm>
          <a:custGeom>
            <a:avLst/>
            <a:gdLst>
              <a:gd name="connsiteX0" fmla="*/ 493555 w 522584"/>
              <a:gd name="connsiteY0" fmla="*/ 1161143 h 1161143"/>
              <a:gd name="connsiteX1" fmla="*/ 69 w 522584"/>
              <a:gd name="connsiteY1" fmla="*/ 493486 h 1161143"/>
              <a:gd name="connsiteX2" fmla="*/ 522584 w 522584"/>
              <a:gd name="connsiteY2" fmla="*/ 0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84" h="1161143">
                <a:moveTo>
                  <a:pt x="493555" y="1161143"/>
                </a:moveTo>
                <a:cubicBezTo>
                  <a:pt x="244393" y="924076"/>
                  <a:pt x="-4769" y="687010"/>
                  <a:pt x="69" y="493486"/>
                </a:cubicBezTo>
                <a:cubicBezTo>
                  <a:pt x="4907" y="299962"/>
                  <a:pt x="263745" y="149981"/>
                  <a:pt x="522584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cxnSpLocks/>
          </p:cNvCxnSpPr>
          <p:nvPr/>
        </p:nvCxnSpPr>
        <p:spPr>
          <a:xfrm>
            <a:off x="2471751" y="2862961"/>
            <a:ext cx="3143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cxnSpLocks/>
          </p:cNvCxnSpPr>
          <p:nvPr/>
        </p:nvCxnSpPr>
        <p:spPr>
          <a:xfrm flipH="1">
            <a:off x="4200923" y="5064831"/>
            <a:ext cx="3143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F449F95-F85A-4B2D-9867-957FB4468488}"/>
              </a:ext>
            </a:extLst>
          </p:cNvPr>
          <p:cNvSpPr txBox="1"/>
          <p:nvPr/>
        </p:nvSpPr>
        <p:spPr>
          <a:xfrm>
            <a:off x="7512148" y="0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(real examples)</a:t>
            </a:r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DCD6A55-BEC9-4586-9A7B-4C69AA79B579}"/>
              </a:ext>
            </a:extLst>
          </p:cNvPr>
          <p:cNvSpPr/>
          <p:nvPr/>
        </p:nvSpPr>
        <p:spPr>
          <a:xfrm>
            <a:off x="7741141" y="1779013"/>
            <a:ext cx="825413" cy="808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4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6" grpId="0"/>
      <p:bldP spid="27" grpId="0" animBg="1"/>
      <p:bldP spid="29" grpId="0" animBg="1"/>
      <p:bldP spid="30" grpId="0"/>
      <p:bldP spid="31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Yann </a:t>
            </a:r>
            <a:r>
              <a:rPr lang="en-US" altLang="zh-TW" dirty="0" err="1"/>
              <a:t>LeCun’s</a:t>
            </a:r>
            <a:r>
              <a:rPr lang="en-US" altLang="zh-TW" dirty="0"/>
              <a:t> comment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28605" y="6116775"/>
            <a:ext cx="8643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https://www.quora.com/What-are-some-recent-and-potentially-upcoming-breakthroughs-in-deep-learning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0" y="1504996"/>
            <a:ext cx="7439025" cy="9715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0" y="2476546"/>
            <a:ext cx="8867775" cy="35814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8605" y="3478074"/>
            <a:ext cx="147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29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920264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16" y="1741368"/>
            <a:ext cx="4777351" cy="4864080"/>
          </a:xfrm>
          <a:prstGeom prst="rect">
            <a:avLst/>
          </a:prstGeom>
        </p:spPr>
      </p:pic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2266116" y="4238172"/>
            <a:ext cx="4887811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</p:cNvCxnSpPr>
          <p:nvPr/>
        </p:nvCxnSpPr>
        <p:spPr>
          <a:xfrm flipV="1">
            <a:off x="4702812" y="1690689"/>
            <a:ext cx="0" cy="505201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525888" y="3985861"/>
            <a:ext cx="7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-1.5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072724" y="4007339"/>
            <a:ext cx="7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1.5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86F3FA-1D19-4846-80FB-8E976D7B58B3}"/>
              </a:ext>
            </a:extLst>
          </p:cNvPr>
          <p:cNvSpPr txBox="1"/>
          <p:nvPr/>
        </p:nvSpPr>
        <p:spPr>
          <a:xfrm>
            <a:off x="7512148" y="0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(real examples)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35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C6D47-D2CD-4EBE-A184-FF9C469F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3E8A56A9-840F-47AF-B4AD-60F38493909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50" y="44157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8EB81531-9B31-4AA5-A517-A833946E919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36" y="675766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F98F0C9C-5819-4AF6-9FD0-DDB93585BE6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17312" y="880120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2778742F-E6E7-47A9-8A69-BA72FDBC63A6}"/>
              </a:ext>
            </a:extLst>
          </p:cNvPr>
          <p:cNvSpPr/>
          <p:nvPr/>
        </p:nvSpPr>
        <p:spPr>
          <a:xfrm>
            <a:off x="5197475" y="490950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BBA07F3A-F4F8-4BB5-A9EC-8F432C985BAC}"/>
              </a:ext>
            </a:extLst>
          </p:cNvPr>
          <p:cNvCxnSpPr/>
          <p:nvPr/>
        </p:nvCxnSpPr>
        <p:spPr>
          <a:xfrm>
            <a:off x="6768765" y="1041642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29DD5785-288F-44E1-A6F3-E71A65971C4D}"/>
              </a:ext>
            </a:extLst>
          </p:cNvPr>
          <p:cNvCxnSpPr/>
          <p:nvPr/>
        </p:nvCxnSpPr>
        <p:spPr>
          <a:xfrm>
            <a:off x="4619923" y="103732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B47FFED5-70A4-4C31-8FB3-D32A42A82D1D}"/>
              </a:ext>
            </a:extLst>
          </p:cNvPr>
          <p:cNvSpPr/>
          <p:nvPr/>
        </p:nvSpPr>
        <p:spPr>
          <a:xfrm rot="5400000">
            <a:off x="3862382" y="666922"/>
            <a:ext cx="905437" cy="298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7E6F797-5F7B-4DCD-8426-AA03101918F7}"/>
              </a:ext>
            </a:extLst>
          </p:cNvPr>
          <p:cNvSpPr txBox="1"/>
          <p:nvPr/>
        </p:nvSpPr>
        <p:spPr>
          <a:xfrm>
            <a:off x="3895348" y="1549191"/>
            <a:ext cx="11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vectors</a:t>
            </a:r>
            <a:endParaRPr lang="zh-TW" altLang="en-US" sz="24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1675D3E-F58E-43DA-A26D-E8295331B616}"/>
              </a:ext>
            </a:extLst>
          </p:cNvPr>
          <p:cNvSpPr/>
          <p:nvPr/>
        </p:nvSpPr>
        <p:spPr>
          <a:xfrm rot="5400000">
            <a:off x="4014782" y="819322"/>
            <a:ext cx="905437" cy="29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65A8659-5F9F-47B2-8272-B7D3C0AB0DFD}"/>
              </a:ext>
            </a:extLst>
          </p:cNvPr>
          <p:cNvSpPr/>
          <p:nvPr/>
        </p:nvSpPr>
        <p:spPr>
          <a:xfrm rot="5400000">
            <a:off x="4183165" y="997991"/>
            <a:ext cx="905437" cy="298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code</a:t>
            </a:r>
            <a:endParaRPr lang="zh-TW" altLang="en-US" sz="24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CAE9F08-B071-4CC2-9153-1459FF67BC58}"/>
              </a:ext>
            </a:extLst>
          </p:cNvPr>
          <p:cNvSpPr/>
          <p:nvPr/>
        </p:nvSpPr>
        <p:spPr>
          <a:xfrm>
            <a:off x="1465298" y="4107785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0FC111CC-08CD-41E4-A02A-6539F54D7E06}"/>
              </a:ext>
            </a:extLst>
          </p:cNvPr>
          <p:cNvCxnSpPr/>
          <p:nvPr/>
        </p:nvCxnSpPr>
        <p:spPr>
          <a:xfrm>
            <a:off x="3036588" y="4658477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8822EECE-DCA3-41DA-80ED-5C8293177B88}"/>
              </a:ext>
            </a:extLst>
          </p:cNvPr>
          <p:cNvCxnSpPr/>
          <p:nvPr/>
        </p:nvCxnSpPr>
        <p:spPr>
          <a:xfrm>
            <a:off x="887746" y="4654163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圖片 63">
            <a:extLst>
              <a:ext uri="{FF2B5EF4-FFF2-40B4-BE49-F238E27FC236}">
                <a16:creationId xmlns:a16="http://schemas.microsoft.com/office/drawing/2014/main" id="{6839AC29-4E39-4774-BF82-D4E0FEB5498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86733" y="4293511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51055676-3011-427F-B698-39EE61D0C715}"/>
              </a:ext>
            </a:extLst>
          </p:cNvPr>
          <p:cNvSpPr/>
          <p:nvPr/>
        </p:nvSpPr>
        <p:spPr>
          <a:xfrm>
            <a:off x="570882" y="4209533"/>
            <a:ext cx="290044" cy="8879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75F342E-69AF-482B-9512-5C3612013F9A}"/>
              </a:ext>
            </a:extLst>
          </p:cNvPr>
          <p:cNvSpPr/>
          <p:nvPr/>
        </p:nvSpPr>
        <p:spPr>
          <a:xfrm>
            <a:off x="5804433" y="4108435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F4258F9E-597D-40AB-B19B-44A40A54730B}"/>
              </a:ext>
            </a:extLst>
          </p:cNvPr>
          <p:cNvCxnSpPr/>
          <p:nvPr/>
        </p:nvCxnSpPr>
        <p:spPr>
          <a:xfrm>
            <a:off x="7375723" y="4659127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3D076035-8FD7-4EC3-814C-F940B949EEC6}"/>
              </a:ext>
            </a:extLst>
          </p:cNvPr>
          <p:cNvCxnSpPr/>
          <p:nvPr/>
        </p:nvCxnSpPr>
        <p:spPr>
          <a:xfrm>
            <a:off x="5226881" y="4654813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>
            <a:extLst>
              <a:ext uri="{FF2B5EF4-FFF2-40B4-BE49-F238E27FC236}">
                <a16:creationId xmlns:a16="http://schemas.microsoft.com/office/drawing/2014/main" id="{5967FB2B-7DC7-4231-B01C-1114EB52E780}"/>
              </a:ext>
            </a:extLst>
          </p:cNvPr>
          <p:cNvSpPr/>
          <p:nvPr/>
        </p:nvSpPr>
        <p:spPr>
          <a:xfrm>
            <a:off x="4910017" y="4210183"/>
            <a:ext cx="290044" cy="8879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pic>
        <p:nvPicPr>
          <p:cNvPr id="76" name="圖片 75">
            <a:extLst>
              <a:ext uri="{FF2B5EF4-FFF2-40B4-BE49-F238E27FC236}">
                <a16:creationId xmlns:a16="http://schemas.microsoft.com/office/drawing/2014/main" id="{B687365F-2417-499B-9DDF-26E82E63511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04606" y="4293511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2E107290-14CB-4CB6-8A58-2D60C1E6B446}"/>
              </a:ext>
            </a:extLst>
          </p:cNvPr>
          <p:cNvSpPr/>
          <p:nvPr/>
        </p:nvSpPr>
        <p:spPr>
          <a:xfrm>
            <a:off x="4318773" y="5476060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BEFD23DB-C342-4511-85EF-D9086EE24119}"/>
              </a:ext>
            </a:extLst>
          </p:cNvPr>
          <p:cNvCxnSpPr/>
          <p:nvPr/>
        </p:nvCxnSpPr>
        <p:spPr>
          <a:xfrm>
            <a:off x="5890063" y="6026752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4386EAFD-322D-4A14-9A07-F901FE3FF23E}"/>
              </a:ext>
            </a:extLst>
          </p:cNvPr>
          <p:cNvCxnSpPr/>
          <p:nvPr/>
        </p:nvCxnSpPr>
        <p:spPr>
          <a:xfrm>
            <a:off x="3741221" y="602243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69412559-C7F6-4C70-B7D6-0559CA8C0B70}"/>
              </a:ext>
            </a:extLst>
          </p:cNvPr>
          <p:cNvSpPr txBox="1"/>
          <p:nvPr/>
        </p:nvSpPr>
        <p:spPr>
          <a:xfrm>
            <a:off x="6493477" y="5760177"/>
            <a:ext cx="103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FA463F7-9F0F-4B4D-B2A5-D44F43688FEF}"/>
              </a:ext>
            </a:extLst>
          </p:cNvPr>
          <p:cNvSpPr/>
          <p:nvPr/>
        </p:nvSpPr>
        <p:spPr>
          <a:xfrm>
            <a:off x="2108617" y="5550550"/>
            <a:ext cx="290044" cy="8879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D8D8973F-58BC-49CF-A12A-A09C5DF9D055}"/>
              </a:ext>
            </a:extLst>
          </p:cNvPr>
          <p:cNvSpPr/>
          <p:nvPr/>
        </p:nvSpPr>
        <p:spPr>
          <a:xfrm>
            <a:off x="3325364" y="5568774"/>
            <a:ext cx="290044" cy="8879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C59FAC-3EF2-4CB9-B851-80F6B46B73C0}"/>
              </a:ext>
            </a:extLst>
          </p:cNvPr>
          <p:cNvSpPr txBox="1"/>
          <p:nvPr/>
        </p:nvSpPr>
        <p:spPr>
          <a:xfrm>
            <a:off x="1386841" y="5763695"/>
            <a:ext cx="75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0.5x</a:t>
            </a:r>
            <a:endParaRPr lang="zh-TW" altLang="en-US" sz="2400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3B1ADD24-97E0-494F-8DD3-00E126E9DD09}"/>
              </a:ext>
            </a:extLst>
          </p:cNvPr>
          <p:cNvSpPr txBox="1"/>
          <p:nvPr/>
        </p:nvSpPr>
        <p:spPr>
          <a:xfrm>
            <a:off x="2398661" y="5781919"/>
            <a:ext cx="99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+ 0.5x</a:t>
            </a:r>
            <a:endParaRPr lang="zh-TW" altLang="en-US" sz="2400" dirty="0"/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EF4C7C13-674E-4392-B778-E9E5E222B7D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664696" y="290844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id="{0A40625F-C7E7-4763-8421-1957E43D405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24123" y="292748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E09CC6E7-066D-4A5B-BCAA-FE8DB4870030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374292" y="290336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8A233FEB-9049-4C2D-A057-55FFBB1F7033}"/>
              </a:ext>
            </a:extLst>
          </p:cNvPr>
          <p:cNvSpPr txBox="1"/>
          <p:nvPr/>
        </p:nvSpPr>
        <p:spPr>
          <a:xfrm>
            <a:off x="654225" y="3079542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Image: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3592F4CA-6B3F-4A7E-B8F8-0641D43F7050}"/>
              </a:ext>
            </a:extLst>
          </p:cNvPr>
          <p:cNvSpPr txBox="1"/>
          <p:nvPr/>
        </p:nvSpPr>
        <p:spPr>
          <a:xfrm>
            <a:off x="710786" y="2069228"/>
            <a:ext cx="14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code:</a:t>
            </a:r>
            <a:endParaRPr lang="zh-TW" altLang="en-US" sz="2400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2C0505DB-CA10-4FD3-B10B-F681A02CC56E}"/>
              </a:ext>
            </a:extLst>
          </p:cNvPr>
          <p:cNvSpPr txBox="1"/>
          <p:nvPr/>
        </p:nvSpPr>
        <p:spPr>
          <a:xfrm>
            <a:off x="187429" y="2418159"/>
            <a:ext cx="196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(where does them come from?)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4" name="圖片 73">
            <a:extLst>
              <a:ext uri="{FF2B5EF4-FFF2-40B4-BE49-F238E27FC236}">
                <a16:creationId xmlns:a16="http://schemas.microsoft.com/office/drawing/2014/main" id="{0FD9000E-CB4F-4738-BB54-9E1FD6F2791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55100" y="290844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42BAFCEE-5323-4570-A7AB-DD45C4902176}"/>
                  </a:ext>
                </a:extLst>
              </p:cNvPr>
              <p:cNvSpPr txBox="1"/>
              <p:nvPr/>
            </p:nvSpPr>
            <p:spPr>
              <a:xfrm>
                <a:off x="4083274" y="2029124"/>
                <a:ext cx="696088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42BAFCEE-5323-4570-A7AB-DD45C490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274" y="2029124"/>
                <a:ext cx="696088" cy="613438"/>
              </a:xfrm>
              <a:prstGeom prst="rect">
                <a:avLst/>
              </a:prstGeom>
              <a:blipFill>
                <a:blip r:embed="rId9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608D2A39-BA10-483E-9C63-C613649D4804}"/>
                  </a:ext>
                </a:extLst>
              </p:cNvPr>
              <p:cNvSpPr txBox="1"/>
              <p:nvPr/>
            </p:nvSpPr>
            <p:spPr>
              <a:xfrm>
                <a:off x="2156595" y="2041268"/>
                <a:ext cx="92531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608D2A39-BA10-483E-9C63-C613649D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5" y="2041268"/>
                <a:ext cx="925318" cy="615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75F6FE4F-4168-4C6C-9123-09C31FF232A3}"/>
                  </a:ext>
                </a:extLst>
              </p:cNvPr>
              <p:cNvSpPr txBox="1"/>
              <p:nvPr/>
            </p:nvSpPr>
            <p:spPr>
              <a:xfrm>
                <a:off x="5630918" y="2029124"/>
                <a:ext cx="50533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75F6FE4F-4168-4C6C-9123-09C31FF23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18" y="2029124"/>
                <a:ext cx="505330" cy="615810"/>
              </a:xfrm>
              <a:prstGeom prst="rect">
                <a:avLst/>
              </a:prstGeom>
              <a:blipFill>
                <a:blip r:embed="rId11"/>
                <a:stretch>
                  <a:fillRect r="-62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77DA3DF6-C2AB-4567-A3EE-A86D2B225A5D}"/>
                  </a:ext>
                </a:extLst>
              </p:cNvPr>
              <p:cNvSpPr txBox="1"/>
              <p:nvPr/>
            </p:nvSpPr>
            <p:spPr>
              <a:xfrm>
                <a:off x="7401212" y="2043640"/>
                <a:ext cx="50533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77DA3DF6-C2AB-4567-A3EE-A86D2B225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12" y="2043640"/>
                <a:ext cx="505330" cy="615810"/>
              </a:xfrm>
              <a:prstGeom prst="rect">
                <a:avLst/>
              </a:prstGeom>
              <a:blipFill>
                <a:blip r:embed="rId12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7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 animBg="1"/>
      <p:bldP spid="71" grpId="0" animBg="1"/>
      <p:bldP spid="75" grpId="0" animBg="1"/>
      <p:bldP spid="77" grpId="0" animBg="1"/>
      <p:bldP spid="5" grpId="0"/>
      <p:bldP spid="81" grpId="0" animBg="1"/>
      <p:bldP spid="82" grpId="0" animBg="1"/>
      <p:bldP spid="6" grpId="0"/>
      <p:bldP spid="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4657198" y="5480567"/>
            <a:ext cx="4279463" cy="119777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9675" y="25059"/>
            <a:ext cx="291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Auto-encoder</a:t>
            </a:r>
            <a:endParaRPr lang="zh-TW" altLang="en-US" sz="2800" b="1" i="1" u="sng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19675" y="1953641"/>
            <a:ext cx="393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err="1"/>
              <a:t>Variational</a:t>
            </a:r>
            <a:r>
              <a:rPr lang="en-US" altLang="zh-TW" sz="2800" b="1" i="1" u="sng" dirty="0"/>
              <a:t> Auto-encoder</a:t>
            </a:r>
          </a:p>
          <a:p>
            <a:r>
              <a:rPr lang="en-US" altLang="zh-TW" sz="2800" b="1" i="1" u="sng" dirty="0"/>
              <a:t>(VAE)</a:t>
            </a:r>
            <a:endParaRPr lang="zh-TW" altLang="en-US" sz="2800" b="1" i="1" u="sng" dirty="0"/>
          </a:p>
        </p:txBody>
      </p:sp>
      <p:sp>
        <p:nvSpPr>
          <p:cNvPr id="33" name="矩形 32"/>
          <p:cNvSpPr/>
          <p:nvPr/>
        </p:nvSpPr>
        <p:spPr>
          <a:xfrm>
            <a:off x="1496812" y="3174660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34" name="向右箭號 24"/>
          <p:cNvSpPr/>
          <p:nvPr/>
        </p:nvSpPr>
        <p:spPr>
          <a:xfrm rot="19527676">
            <a:off x="2902012" y="2977660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50808" y="3416732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36" name="向右箭號 24"/>
          <p:cNvSpPr/>
          <p:nvPr/>
        </p:nvSpPr>
        <p:spPr>
          <a:xfrm>
            <a:off x="924723" y="3416733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24"/>
          <p:cNvSpPr/>
          <p:nvPr/>
        </p:nvSpPr>
        <p:spPr>
          <a:xfrm rot="2388685" flipV="1">
            <a:off x="2891979" y="4002836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 rot="5400000">
            <a:off x="5074116" y="3683432"/>
            <a:ext cx="1002280" cy="3200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41" name="矩形 40"/>
          <p:cNvSpPr/>
          <p:nvPr/>
        </p:nvSpPr>
        <p:spPr>
          <a:xfrm>
            <a:off x="6339271" y="3333839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8128666" y="3573476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output</a:t>
            </a:r>
            <a:endParaRPr lang="zh-TW" altLang="en-US" sz="2400" dirty="0"/>
          </a:p>
        </p:txBody>
      </p:sp>
      <p:sp>
        <p:nvSpPr>
          <p:cNvPr id="43" name="向右箭號 24"/>
          <p:cNvSpPr/>
          <p:nvPr/>
        </p:nvSpPr>
        <p:spPr>
          <a:xfrm>
            <a:off x="7677371" y="3597328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3302978" y="2533355"/>
            <a:ext cx="608032" cy="1085259"/>
            <a:chOff x="3289409" y="2450377"/>
            <a:chExt cx="608032" cy="1085259"/>
          </a:xfrm>
        </p:grpSpPr>
        <p:sp>
          <p:nvSpPr>
            <p:cNvPr id="38" name="矩形 37"/>
            <p:cNvSpPr/>
            <p:nvPr/>
          </p:nvSpPr>
          <p:spPr>
            <a:xfrm rot="5400000">
              <a:off x="3077793" y="2817349"/>
              <a:ext cx="1002280" cy="4342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292442" y="2450377"/>
              <a:ext cx="604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290983" y="2761667"/>
              <a:ext cx="604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289409" y="3072957"/>
              <a:ext cx="604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</a:t>
              </a:r>
              <a:r>
                <a:rPr lang="en-US" altLang="zh-TW" sz="2400" baseline="-25000" dirty="0"/>
                <a:t>3</a:t>
              </a:r>
              <a:endParaRPr lang="zh-TW" altLang="en-US" sz="2400" baseline="-25000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3317412" y="3645043"/>
            <a:ext cx="604999" cy="1085259"/>
            <a:chOff x="3292442" y="2450377"/>
            <a:chExt cx="604999" cy="1085259"/>
          </a:xfrm>
        </p:grpSpPr>
        <p:sp>
          <p:nvSpPr>
            <p:cNvPr id="49" name="矩形 48"/>
            <p:cNvSpPr/>
            <p:nvPr/>
          </p:nvSpPr>
          <p:spPr>
            <a:xfrm rot="5400000">
              <a:off x="3077793" y="2817349"/>
              <a:ext cx="1002280" cy="4342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/>
                <p:cNvSpPr txBox="1"/>
                <p:nvPr/>
              </p:nvSpPr>
              <p:spPr>
                <a:xfrm>
                  <a:off x="3292442" y="2450377"/>
                  <a:ext cx="604999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baseline="-25000" dirty="0"/>
                </a:p>
              </p:txBody>
            </p:sp>
          </mc:Choice>
          <mc:Fallback xmlns="">
            <p:sp>
              <p:nvSpPr>
                <p:cNvPr id="50" name="文字方塊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442" y="2450377"/>
                  <a:ext cx="604999" cy="453137"/>
                </a:xfrm>
                <a:prstGeom prst="rect">
                  <a:avLst/>
                </a:prstGeom>
                <a:blipFill>
                  <a:blip r:embed="rId2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327631" y="3982387"/>
                <a:ext cx="60499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631" y="3982387"/>
                <a:ext cx="604999" cy="45313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343289" y="4306479"/>
                <a:ext cx="60499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89" y="4306479"/>
                <a:ext cx="604999" cy="45313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群組 60"/>
          <p:cNvGrpSpPr/>
          <p:nvPr/>
        </p:nvGrpSpPr>
        <p:grpSpPr>
          <a:xfrm>
            <a:off x="3301754" y="4769283"/>
            <a:ext cx="630876" cy="1114573"/>
            <a:chOff x="3256489" y="4960311"/>
            <a:chExt cx="630876" cy="1114573"/>
          </a:xfrm>
        </p:grpSpPr>
        <p:sp>
          <p:nvSpPr>
            <p:cNvPr id="56" name="矩形 55"/>
            <p:cNvSpPr/>
            <p:nvPr/>
          </p:nvSpPr>
          <p:spPr>
            <a:xfrm rot="5400000">
              <a:off x="3041840" y="5327283"/>
              <a:ext cx="1002280" cy="43429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3282366" y="5621747"/>
                  <a:ext cx="604999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baseline="-25000" dirty="0"/>
                </a:p>
              </p:txBody>
            </p:sp>
          </mc:Choice>
          <mc:Fallback xmlns=""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366" y="5621747"/>
                  <a:ext cx="604999" cy="453137"/>
                </a:xfrm>
                <a:prstGeom prst="rect">
                  <a:avLst/>
                </a:prstGeom>
                <a:blipFill>
                  <a:blip r:embed="rId5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3256489" y="4960311"/>
                  <a:ext cx="604999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baseline="-25000" dirty="0"/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489" y="4960311"/>
                  <a:ext cx="604999" cy="453137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3266708" y="5297655"/>
                  <a:ext cx="604999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baseline="-250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708" y="5297655"/>
                  <a:ext cx="604999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文字方塊 62"/>
          <p:cNvSpPr txBox="1"/>
          <p:nvPr/>
        </p:nvSpPr>
        <p:spPr>
          <a:xfrm>
            <a:off x="1321736" y="4937147"/>
            <a:ext cx="199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From a normal distribution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5323678" y="3932084"/>
                <a:ext cx="60499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678" y="3932084"/>
                <a:ext cx="604999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5297801" y="3270648"/>
                <a:ext cx="60499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801" y="3270648"/>
                <a:ext cx="604999" cy="453137"/>
              </a:xfrm>
              <a:prstGeom prst="rect">
                <a:avLst/>
              </a:prstGeom>
              <a:blipFill>
                <a:blip r:embed="rId9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5308020" y="3607992"/>
                <a:ext cx="60499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20" y="3607992"/>
                <a:ext cx="604999" cy="453137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向右箭號 24"/>
          <p:cNvSpPr/>
          <p:nvPr/>
        </p:nvSpPr>
        <p:spPr>
          <a:xfrm>
            <a:off x="5826834" y="3593859"/>
            <a:ext cx="473165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4105867" y="4571147"/>
            <a:ext cx="425178" cy="42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69" name="橢圓 68"/>
          <p:cNvSpPr/>
          <p:nvPr/>
        </p:nvSpPr>
        <p:spPr>
          <a:xfrm>
            <a:off x="4736710" y="3621971"/>
            <a:ext cx="425178" cy="42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5747703" y="2269161"/>
            <a:ext cx="282972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Minimize reconstruction error</a:t>
            </a:r>
            <a:endParaRPr lang="zh-TW" altLang="en-US" sz="2400" dirty="0"/>
          </a:p>
        </p:txBody>
      </p:sp>
      <p:cxnSp>
        <p:nvCxnSpPr>
          <p:cNvPr id="72" name="直線接點 71"/>
          <p:cNvCxnSpPr/>
          <p:nvPr/>
        </p:nvCxnSpPr>
        <p:spPr>
          <a:xfrm>
            <a:off x="3891488" y="5421698"/>
            <a:ext cx="4269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3881660" y="4229161"/>
            <a:ext cx="4269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>
            <a:endCxn id="68" idx="0"/>
          </p:cNvCxnSpPr>
          <p:nvPr/>
        </p:nvCxnSpPr>
        <p:spPr>
          <a:xfrm>
            <a:off x="4318456" y="4247055"/>
            <a:ext cx="0" cy="3240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4318456" y="4994439"/>
            <a:ext cx="0" cy="4272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3833988" y="3119269"/>
            <a:ext cx="11153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4510866" y="4783736"/>
            <a:ext cx="4384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 flipV="1">
            <a:off x="4949300" y="4098180"/>
            <a:ext cx="0" cy="685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>
            <a:stCxn id="69" idx="0"/>
          </p:cNvCxnSpPr>
          <p:nvPr/>
        </p:nvCxnSpPr>
        <p:spPr>
          <a:xfrm flipV="1">
            <a:off x="4949299" y="3059012"/>
            <a:ext cx="0" cy="562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5161888" y="3843472"/>
            <a:ext cx="25332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/>
              <p:cNvSpPr txBox="1"/>
              <p:nvPr/>
            </p:nvSpPr>
            <p:spPr>
              <a:xfrm>
                <a:off x="4678477" y="5559764"/>
                <a:ext cx="4272645" cy="1038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4" name="文字方塊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77" y="5559764"/>
                <a:ext cx="4272645" cy="1038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字方塊 94"/>
          <p:cNvSpPr txBox="1"/>
          <p:nvPr/>
        </p:nvSpPr>
        <p:spPr>
          <a:xfrm>
            <a:off x="3833825" y="3710211"/>
            <a:ext cx="67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exp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/>
              <p:cNvSpPr txBox="1"/>
              <p:nvPr/>
            </p:nvSpPr>
            <p:spPr>
              <a:xfrm>
                <a:off x="5257715" y="4633265"/>
                <a:ext cx="3027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15" y="4633265"/>
                <a:ext cx="3027560" cy="369332"/>
              </a:xfrm>
              <a:prstGeom prst="rect">
                <a:avLst/>
              </a:prstGeom>
              <a:blipFill>
                <a:blip r:embed="rId12"/>
                <a:stretch>
                  <a:fillRect l="-805" r="-40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5409401" y="5183940"/>
            <a:ext cx="139139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Minimize</a:t>
            </a:r>
            <a:endParaRPr lang="zh-TW" altLang="en-US" sz="24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4DF3EC6-1E57-4FDE-9C31-ADF24D4D602F}"/>
              </a:ext>
            </a:extLst>
          </p:cNvPr>
          <p:cNvGrpSpPr/>
          <p:nvPr/>
        </p:nvGrpSpPr>
        <p:grpSpPr>
          <a:xfrm>
            <a:off x="1334363" y="719205"/>
            <a:ext cx="6933543" cy="1419887"/>
            <a:chOff x="1075371" y="864887"/>
            <a:chExt cx="6933543" cy="1419887"/>
          </a:xfrm>
        </p:grpSpPr>
        <p:sp>
          <p:nvSpPr>
            <p:cNvPr id="13" name="矩形 12"/>
            <p:cNvSpPr/>
            <p:nvPr/>
          </p:nvSpPr>
          <p:spPr>
            <a:xfrm>
              <a:off x="2418421" y="864887"/>
              <a:ext cx="1308100" cy="10022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Encoder</a:t>
              </a:r>
              <a:endParaRPr lang="zh-TW" altLang="en-US" sz="24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82056" y="895556"/>
              <a:ext cx="1308100" cy="9813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Decoder</a:t>
              </a:r>
              <a:endParaRPr lang="zh-TW" altLang="en-US" sz="2400" dirty="0"/>
            </a:p>
          </p:txBody>
        </p:sp>
        <p:sp>
          <p:nvSpPr>
            <p:cNvPr id="15" name="矩形 14"/>
            <p:cNvSpPr/>
            <p:nvPr/>
          </p:nvSpPr>
          <p:spPr>
            <a:xfrm rot="5400000">
              <a:off x="3977357" y="1205987"/>
              <a:ext cx="1002280" cy="32008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059469" y="1810080"/>
              <a:ext cx="7896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b="1" i="1" u="sng" dirty="0"/>
                <a:t>code</a:t>
              </a:r>
              <a:endParaRPr lang="zh-TW" altLang="en-US" sz="2400" b="1" i="1" u="sng" dirty="0"/>
            </a:p>
          </p:txBody>
        </p:sp>
        <p:sp>
          <p:nvSpPr>
            <p:cNvPr id="21" name="向右箭號 24"/>
            <p:cNvSpPr/>
            <p:nvPr/>
          </p:nvSpPr>
          <p:spPr>
            <a:xfrm>
              <a:off x="3796080" y="1151737"/>
              <a:ext cx="473165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75371" y="1135192"/>
              <a:ext cx="8435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input</a:t>
              </a:r>
              <a:endParaRPr lang="zh-TW" altLang="en-US" sz="2400" dirty="0"/>
            </a:p>
          </p:txBody>
        </p:sp>
        <p:sp>
          <p:nvSpPr>
            <p:cNvPr id="28" name="向右箭號 24"/>
            <p:cNvSpPr/>
            <p:nvPr/>
          </p:nvSpPr>
          <p:spPr>
            <a:xfrm>
              <a:off x="4678477" y="1159045"/>
              <a:ext cx="473165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971451" y="1135193"/>
              <a:ext cx="10374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output</a:t>
              </a:r>
              <a:endParaRPr lang="zh-TW" altLang="en-US" sz="2400" dirty="0"/>
            </a:p>
          </p:txBody>
        </p:sp>
        <p:sp>
          <p:nvSpPr>
            <p:cNvPr id="30" name="向右箭號 24"/>
            <p:cNvSpPr/>
            <p:nvPr/>
          </p:nvSpPr>
          <p:spPr>
            <a:xfrm>
              <a:off x="1949286" y="1135193"/>
              <a:ext cx="473165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向右箭號 24"/>
            <p:cNvSpPr/>
            <p:nvPr/>
          </p:nvSpPr>
          <p:spPr>
            <a:xfrm>
              <a:off x="6520156" y="1159045"/>
              <a:ext cx="473165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5E8F3DA3-6280-45E5-9893-60484174ED43}"/>
                </a:ext>
              </a:extLst>
            </p:cNvPr>
            <p:cNvSpPr txBox="1"/>
            <p:nvPr/>
          </p:nvSpPr>
          <p:spPr>
            <a:xfrm>
              <a:off x="5150409" y="1823109"/>
              <a:ext cx="21715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= Generator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6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33" grpId="0" animBg="1"/>
      <p:bldP spid="34" grpId="0" animBg="1"/>
      <p:bldP spid="35" grpId="0"/>
      <p:bldP spid="36" grpId="0" animBg="1"/>
      <p:bldP spid="37" grpId="0" animBg="1"/>
      <p:bldP spid="40" grpId="0" animBg="1"/>
      <p:bldP spid="41" grpId="0" animBg="1"/>
      <p:bldP spid="42" grpId="0"/>
      <p:bldP spid="43" grpId="0" animBg="1"/>
      <p:bldP spid="53" grpId="0"/>
      <p:bldP spid="54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94" grpId="0"/>
      <p:bldP spid="95" grpId="0"/>
      <p:bldP spid="96" grpId="0"/>
      <p:bldP spid="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9EE04B45-882D-4927-8628-2C4772DF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96" y="2232089"/>
            <a:ext cx="2912428" cy="28938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3211F9B-818C-47C2-8065-FD7AC7E0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 we miss?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79BE7D-D865-494F-9D71-B5D53646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04" y="2246484"/>
            <a:ext cx="2912428" cy="289387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BC0EFB1-0072-4123-A655-1BBAB1BB6BBB}"/>
              </a:ext>
            </a:extLst>
          </p:cNvPr>
          <p:cNvSpPr/>
          <p:nvPr/>
        </p:nvSpPr>
        <p:spPr>
          <a:xfrm>
            <a:off x="58056" y="3192802"/>
            <a:ext cx="1274183" cy="9724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</a:t>
            </a:r>
            <a:endParaRPr lang="zh-TW" altLang="en-US" sz="2400" dirty="0"/>
          </a:p>
        </p:txBody>
      </p:sp>
      <p:sp>
        <p:nvSpPr>
          <p:cNvPr id="10" name="向右箭號 7">
            <a:extLst>
              <a:ext uri="{FF2B5EF4-FFF2-40B4-BE49-F238E27FC236}">
                <a16:creationId xmlns:a16="http://schemas.microsoft.com/office/drawing/2014/main" id="{EA13436A-01CE-438A-B224-4DABA38C0341}"/>
              </a:ext>
            </a:extLst>
          </p:cNvPr>
          <p:cNvSpPr/>
          <p:nvPr/>
        </p:nvSpPr>
        <p:spPr>
          <a:xfrm>
            <a:off x="1347755" y="3462986"/>
            <a:ext cx="473165" cy="4574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左-右雙向 11">
            <a:extLst>
              <a:ext uri="{FF2B5EF4-FFF2-40B4-BE49-F238E27FC236}">
                <a16:creationId xmlns:a16="http://schemas.microsoft.com/office/drawing/2014/main" id="{975FD95C-4069-4760-8A81-783FE8FD257E}"/>
              </a:ext>
            </a:extLst>
          </p:cNvPr>
          <p:cNvSpPr/>
          <p:nvPr/>
        </p:nvSpPr>
        <p:spPr>
          <a:xfrm>
            <a:off x="4735527" y="3353994"/>
            <a:ext cx="1414426" cy="4652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0D43579-504D-4BE1-8035-53C2F6D81C1E}"/>
              </a:ext>
            </a:extLst>
          </p:cNvPr>
          <p:cNvSpPr txBox="1"/>
          <p:nvPr/>
        </p:nvSpPr>
        <p:spPr>
          <a:xfrm>
            <a:off x="4521083" y="3819230"/>
            <a:ext cx="184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2A26C66-74BD-4C4D-8F5E-5EDE588A56FB}"/>
              </a:ext>
            </a:extLst>
          </p:cNvPr>
          <p:cNvSpPr txBox="1"/>
          <p:nvPr/>
        </p:nvSpPr>
        <p:spPr>
          <a:xfrm>
            <a:off x="6883655" y="1561029"/>
            <a:ext cx="142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BB35CFC-F7FE-47F2-B050-B01769459633}"/>
              </a:ext>
            </a:extLst>
          </p:cNvPr>
          <p:cNvSpPr txBox="1"/>
          <p:nvPr/>
        </p:nvSpPr>
        <p:spPr>
          <a:xfrm>
            <a:off x="2132389" y="1561029"/>
            <a:ext cx="233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Generated Image</a:t>
            </a:r>
            <a:endParaRPr lang="zh-TW" altLang="en-US" sz="2400" dirty="0"/>
          </a:p>
        </p:txBody>
      </p:sp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0A042377-17EC-4584-B751-E522A9469719}"/>
              </a:ext>
            </a:extLst>
          </p:cNvPr>
          <p:cNvSpPr/>
          <p:nvPr/>
        </p:nvSpPr>
        <p:spPr>
          <a:xfrm>
            <a:off x="1964138" y="2097003"/>
            <a:ext cx="4277532" cy="279006"/>
          </a:xfrm>
          <a:custGeom>
            <a:avLst/>
            <a:gdLst>
              <a:gd name="connsiteX0" fmla="*/ 0 w 4277532"/>
              <a:gd name="connsiteY0" fmla="*/ 279006 h 279006"/>
              <a:gd name="connsiteX1" fmla="*/ 2541722 w 4277532"/>
              <a:gd name="connsiteY1" fmla="*/ 37 h 279006"/>
              <a:gd name="connsiteX2" fmla="*/ 4277532 w 4277532"/>
              <a:gd name="connsiteY2" fmla="*/ 263508 h 2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532" h="279006">
                <a:moveTo>
                  <a:pt x="0" y="279006"/>
                </a:moveTo>
                <a:cubicBezTo>
                  <a:pt x="914400" y="140813"/>
                  <a:pt x="1828800" y="2620"/>
                  <a:pt x="2541722" y="37"/>
                </a:cubicBezTo>
                <a:cubicBezTo>
                  <a:pt x="3254644" y="-2546"/>
                  <a:pt x="3766088" y="130481"/>
                  <a:pt x="4277532" y="2635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7C48E8FE-EC94-40D8-8661-FFCD24044170}"/>
              </a:ext>
            </a:extLst>
          </p:cNvPr>
          <p:cNvSpPr/>
          <p:nvPr/>
        </p:nvSpPr>
        <p:spPr>
          <a:xfrm>
            <a:off x="4528462" y="4659839"/>
            <a:ext cx="4277532" cy="279006"/>
          </a:xfrm>
          <a:custGeom>
            <a:avLst/>
            <a:gdLst>
              <a:gd name="connsiteX0" fmla="*/ 0 w 4277532"/>
              <a:gd name="connsiteY0" fmla="*/ 279006 h 279006"/>
              <a:gd name="connsiteX1" fmla="*/ 2541722 w 4277532"/>
              <a:gd name="connsiteY1" fmla="*/ 37 h 279006"/>
              <a:gd name="connsiteX2" fmla="*/ 4277532 w 4277532"/>
              <a:gd name="connsiteY2" fmla="*/ 263508 h 2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532" h="279006">
                <a:moveTo>
                  <a:pt x="0" y="279006"/>
                </a:moveTo>
                <a:cubicBezTo>
                  <a:pt x="914400" y="140813"/>
                  <a:pt x="1828800" y="2620"/>
                  <a:pt x="2541722" y="37"/>
                </a:cubicBezTo>
                <a:cubicBezTo>
                  <a:pt x="3254644" y="-2546"/>
                  <a:pt x="3766088" y="130481"/>
                  <a:pt x="4277532" y="26350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8963716-ACCA-41CA-B1BA-26EE97939537}"/>
              </a:ext>
            </a:extLst>
          </p:cNvPr>
          <p:cNvSpPr txBox="1"/>
          <p:nvPr/>
        </p:nvSpPr>
        <p:spPr>
          <a:xfrm>
            <a:off x="525736" y="5293397"/>
            <a:ext cx="785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will be fine if the generator can truly copy the target image.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9492EE6-635A-46C7-A2BB-78580EE83952}"/>
              </a:ext>
            </a:extLst>
          </p:cNvPr>
          <p:cNvSpPr txBox="1"/>
          <p:nvPr/>
        </p:nvSpPr>
        <p:spPr>
          <a:xfrm>
            <a:off x="525736" y="5715249"/>
            <a:ext cx="739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if the generator makes some mistakes …….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2BF5E23-A8AB-44AD-AF04-AA93AEEF96CF}"/>
              </a:ext>
            </a:extLst>
          </p:cNvPr>
          <p:cNvSpPr txBox="1"/>
          <p:nvPr/>
        </p:nvSpPr>
        <p:spPr>
          <a:xfrm>
            <a:off x="1410107" y="6159470"/>
            <a:ext cx="739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Some mistakes are serious, while some are fine.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89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63ECD-CBE3-4C64-BD6E-C7DE95B6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do we miss?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B4FD4E1-3F94-4AD0-A70B-DFDDAA9420FB}"/>
              </a:ext>
            </a:extLst>
          </p:cNvPr>
          <p:cNvGrpSpPr/>
          <p:nvPr/>
        </p:nvGrpSpPr>
        <p:grpSpPr>
          <a:xfrm>
            <a:off x="5865709" y="112988"/>
            <a:ext cx="2884139" cy="1692001"/>
            <a:chOff x="5158138" y="1519409"/>
            <a:chExt cx="2884139" cy="169200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77D0F28-93FC-467E-B7AA-022062BA4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430" y="1519409"/>
              <a:ext cx="1702847" cy="1692001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1144630-3EDF-4AB8-A1A4-E66618077EA1}"/>
                </a:ext>
              </a:extLst>
            </p:cNvPr>
            <p:cNvSpPr txBox="1"/>
            <p:nvPr/>
          </p:nvSpPr>
          <p:spPr>
            <a:xfrm>
              <a:off x="5158138" y="2086963"/>
              <a:ext cx="1424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Target </a:t>
              </a:r>
              <a:endParaRPr lang="zh-TW" altLang="en-US" sz="2400" dirty="0"/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DC4B7680-BA8E-4DE7-A8E2-F1717B847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04" y="2176126"/>
            <a:ext cx="1927793" cy="191551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ECD6CD9-B4F1-4E94-986A-689C2BFB8A2F}"/>
              </a:ext>
            </a:extLst>
          </p:cNvPr>
          <p:cNvSpPr/>
          <p:nvPr/>
        </p:nvSpPr>
        <p:spPr>
          <a:xfrm>
            <a:off x="2217922" y="3485013"/>
            <a:ext cx="116746" cy="1057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0239B97-D7FD-4FE6-BBBD-6DFDC1E8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025" y="2176126"/>
            <a:ext cx="1927793" cy="191551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D6F04CA-88C7-4716-9BAD-F996DE61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79" y="4577077"/>
            <a:ext cx="1927793" cy="191551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A551C371-AB88-42FC-8FBA-404F9075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13" y="4591591"/>
            <a:ext cx="1927793" cy="191551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DA837C9-CB10-4911-BFAC-A6418082C86F}"/>
              </a:ext>
            </a:extLst>
          </p:cNvPr>
          <p:cNvSpPr/>
          <p:nvPr/>
        </p:nvSpPr>
        <p:spPr>
          <a:xfrm>
            <a:off x="5284645" y="3465897"/>
            <a:ext cx="116746" cy="105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BC7CBB7-58C9-4A9D-B554-8307638BBF1A}"/>
              </a:ext>
            </a:extLst>
          </p:cNvPr>
          <p:cNvSpPr/>
          <p:nvPr/>
        </p:nvSpPr>
        <p:spPr>
          <a:xfrm>
            <a:off x="2225496" y="5986633"/>
            <a:ext cx="218345" cy="32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DF75F2C-52FB-4FAF-AB69-91B86243D881}"/>
              </a:ext>
            </a:extLst>
          </p:cNvPr>
          <p:cNvSpPr/>
          <p:nvPr/>
        </p:nvSpPr>
        <p:spPr>
          <a:xfrm>
            <a:off x="5187321" y="4781014"/>
            <a:ext cx="218345" cy="32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DB8F2F-D7EC-4115-979A-D2E9169C20A9}"/>
              </a:ext>
            </a:extLst>
          </p:cNvPr>
          <p:cNvSpPr txBox="1"/>
          <p:nvPr/>
        </p:nvSpPr>
        <p:spPr>
          <a:xfrm>
            <a:off x="2731666" y="2395041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 pixel error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CA319F5-0DA3-4DCC-BE2E-16B3ED14C50A}"/>
              </a:ext>
            </a:extLst>
          </p:cNvPr>
          <p:cNvSpPr txBox="1"/>
          <p:nvPr/>
        </p:nvSpPr>
        <p:spPr>
          <a:xfrm>
            <a:off x="6718806" y="2406763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 pixel error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2E54372-AF94-4FAF-8C1C-4506E0726F0A}"/>
              </a:ext>
            </a:extLst>
          </p:cNvPr>
          <p:cNvSpPr txBox="1"/>
          <p:nvPr/>
        </p:nvSpPr>
        <p:spPr>
          <a:xfrm>
            <a:off x="2761342" y="4700053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6 pixel errors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5825B39-4457-448C-9C23-58F4D5E97388}"/>
              </a:ext>
            </a:extLst>
          </p:cNvPr>
          <p:cNvSpPr txBox="1"/>
          <p:nvPr/>
        </p:nvSpPr>
        <p:spPr>
          <a:xfrm>
            <a:off x="6718806" y="471456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6 pixel errors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F276B3-BDEF-44B8-A03D-525711028B2C}"/>
              </a:ext>
            </a:extLst>
          </p:cNvPr>
          <p:cNvSpPr txBox="1"/>
          <p:nvPr/>
        </p:nvSpPr>
        <p:spPr>
          <a:xfrm>
            <a:off x="2731666" y="3186737"/>
            <a:ext cx="181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a typeface="標楷體" panose="03000509000000000000" pitchFamily="65" charset="-120"/>
              </a:rPr>
              <a:t>我覺得不行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F6577B6-350C-44AB-8C4F-9F285AA6724A}"/>
              </a:ext>
            </a:extLst>
          </p:cNvPr>
          <p:cNvSpPr txBox="1"/>
          <p:nvPr/>
        </p:nvSpPr>
        <p:spPr>
          <a:xfrm>
            <a:off x="6686603" y="3201251"/>
            <a:ext cx="181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a typeface="標楷體" panose="03000509000000000000" pitchFamily="65" charset="-120"/>
              </a:rPr>
              <a:t>我覺得不行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307C0CE-BC42-4BBD-866C-0F1DD4D92C26}"/>
              </a:ext>
            </a:extLst>
          </p:cNvPr>
          <p:cNvSpPr txBox="1"/>
          <p:nvPr/>
        </p:nvSpPr>
        <p:spPr>
          <a:xfrm>
            <a:off x="2761342" y="5366188"/>
            <a:ext cx="171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a typeface="標楷體" panose="03000509000000000000" pitchFamily="65" charset="-120"/>
              </a:rPr>
              <a:t>我覺得其實可以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4E7000E-ADDC-45EC-95FC-096C1B138398}"/>
              </a:ext>
            </a:extLst>
          </p:cNvPr>
          <p:cNvSpPr txBox="1"/>
          <p:nvPr/>
        </p:nvSpPr>
        <p:spPr>
          <a:xfrm>
            <a:off x="6740803" y="5346461"/>
            <a:ext cx="171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a typeface="標楷體" panose="03000509000000000000" pitchFamily="65" charset="-120"/>
              </a:rPr>
              <a:t>我覺得其實可以</a:t>
            </a:r>
          </a:p>
        </p:txBody>
      </p:sp>
    </p:spTree>
    <p:extLst>
      <p:ext uri="{BB962C8B-B14F-4D97-AF65-F5344CB8AC3E}">
        <p14:creationId xmlns:p14="http://schemas.microsoft.com/office/powerpoint/2010/main" val="8330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6" grpId="0"/>
      <p:bldP spid="31" grpId="0"/>
      <p:bldP spid="32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EFD2615B-BC48-4A9A-8314-798A8ADA046D}"/>
              </a:ext>
            </a:extLst>
          </p:cNvPr>
          <p:cNvCxnSpPr>
            <a:cxnSpLocks/>
          </p:cNvCxnSpPr>
          <p:nvPr/>
        </p:nvCxnSpPr>
        <p:spPr>
          <a:xfrm>
            <a:off x="7521341" y="3007380"/>
            <a:ext cx="5333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2036899E-789A-4D54-A0E0-148FBB071B6F}"/>
              </a:ext>
            </a:extLst>
          </p:cNvPr>
          <p:cNvCxnSpPr>
            <a:cxnSpLocks/>
          </p:cNvCxnSpPr>
          <p:nvPr/>
        </p:nvCxnSpPr>
        <p:spPr>
          <a:xfrm>
            <a:off x="7506827" y="2228810"/>
            <a:ext cx="5333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D94B33FD-D509-48FC-9508-B1C98A74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do we miss?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FD8956-ED31-4822-B8F3-323FDFD6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59" y="2166755"/>
            <a:ext cx="1927793" cy="191551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C86A937-63C2-4624-8FCA-64DD9711C65B}"/>
              </a:ext>
            </a:extLst>
          </p:cNvPr>
          <p:cNvSpPr/>
          <p:nvPr/>
        </p:nvSpPr>
        <p:spPr>
          <a:xfrm>
            <a:off x="2037777" y="3475642"/>
            <a:ext cx="116746" cy="1057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0EC4451-C5AB-4396-B83F-83BDC74326E2}"/>
              </a:ext>
            </a:extLst>
          </p:cNvPr>
          <p:cNvSpPr txBox="1"/>
          <p:nvPr/>
        </p:nvSpPr>
        <p:spPr>
          <a:xfrm>
            <a:off x="628650" y="4073284"/>
            <a:ext cx="181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a typeface="標楷體" panose="03000509000000000000" pitchFamily="65" charset="-120"/>
              </a:rPr>
              <a:t>我覺得不行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E872AF-D568-484F-8F88-FEB85D940ADE}"/>
              </a:ext>
            </a:extLst>
          </p:cNvPr>
          <p:cNvSpPr txBox="1"/>
          <p:nvPr/>
        </p:nvSpPr>
        <p:spPr>
          <a:xfrm>
            <a:off x="2387697" y="4064299"/>
            <a:ext cx="252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ea typeface="標楷體" panose="03000509000000000000" pitchFamily="65" charset="-120"/>
              </a:rPr>
              <a:t>我覺得其實可以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3A333BE-C9A7-4606-982E-7E34C5A9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00" y="2181115"/>
            <a:ext cx="1927793" cy="19155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141D1E-4073-4A83-B740-478D2F4D6910}"/>
              </a:ext>
            </a:extLst>
          </p:cNvPr>
          <p:cNvSpPr/>
          <p:nvPr/>
        </p:nvSpPr>
        <p:spPr>
          <a:xfrm>
            <a:off x="4229068" y="3458888"/>
            <a:ext cx="116746" cy="1368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B391CB-473C-435C-8772-4166D7102B88}"/>
              </a:ext>
            </a:extLst>
          </p:cNvPr>
          <p:cNvSpPr/>
          <p:nvPr/>
        </p:nvSpPr>
        <p:spPr>
          <a:xfrm>
            <a:off x="3991558" y="3458888"/>
            <a:ext cx="237510" cy="1368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31CCCF-BC50-4F5C-809E-2FC0DCDDA544}"/>
              </a:ext>
            </a:extLst>
          </p:cNvPr>
          <p:cNvSpPr/>
          <p:nvPr/>
        </p:nvSpPr>
        <p:spPr>
          <a:xfrm rot="5400000">
            <a:off x="4122841" y="3681860"/>
            <a:ext cx="309123" cy="1368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5E606DC-8A36-4675-9910-7CF5B92F2C00}"/>
              </a:ext>
            </a:extLst>
          </p:cNvPr>
          <p:cNvSpPr txBox="1"/>
          <p:nvPr/>
        </p:nvSpPr>
        <p:spPr>
          <a:xfrm>
            <a:off x="963508" y="4786158"/>
            <a:ext cx="65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relation between the components are critical.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9755B4C-AEEC-4AC2-A098-BA6BC2D684E6}"/>
              </a:ext>
            </a:extLst>
          </p:cNvPr>
          <p:cNvSpPr txBox="1"/>
          <p:nvPr/>
        </p:nvSpPr>
        <p:spPr>
          <a:xfrm>
            <a:off x="963508" y="5332534"/>
            <a:ext cx="776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Although highly correlated, they cannot influence each other.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CB030EB-D74C-472B-8D60-A4F68DEEC432}"/>
              </a:ext>
            </a:extLst>
          </p:cNvPr>
          <p:cNvSpPr txBox="1"/>
          <p:nvPr/>
        </p:nvSpPr>
        <p:spPr>
          <a:xfrm>
            <a:off x="963508" y="5842042"/>
            <a:ext cx="77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Need deep structure to catch the relation between components.</a:t>
            </a:r>
            <a:endParaRPr lang="zh-TW" altLang="en-US" sz="2400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B1D897F-0B82-406C-9114-B1253C87A0CF}"/>
              </a:ext>
            </a:extLst>
          </p:cNvPr>
          <p:cNvCxnSpPr>
            <a:cxnSpLocks/>
          </p:cNvCxnSpPr>
          <p:nvPr/>
        </p:nvCxnSpPr>
        <p:spPr>
          <a:xfrm>
            <a:off x="7550369" y="4242531"/>
            <a:ext cx="5333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3193A22-0D8A-4EAF-8CBE-16AAE8A11EC5}"/>
              </a:ext>
            </a:extLst>
          </p:cNvPr>
          <p:cNvGrpSpPr/>
          <p:nvPr/>
        </p:nvGrpSpPr>
        <p:grpSpPr>
          <a:xfrm>
            <a:off x="5107861" y="1463730"/>
            <a:ext cx="1498654" cy="3113664"/>
            <a:chOff x="3428326" y="1770729"/>
            <a:chExt cx="1498654" cy="311366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DF7ADE4-E9B8-4B55-99D0-638DF3E1B544}"/>
                </a:ext>
              </a:extLst>
            </p:cNvPr>
            <p:cNvSpPr/>
            <p:nvPr/>
          </p:nvSpPr>
          <p:spPr>
            <a:xfrm>
              <a:off x="3830151" y="2208525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AC040511-5C3B-49B5-9239-EA0C3A0A7B24}"/>
                </a:ext>
              </a:extLst>
            </p:cNvPr>
            <p:cNvSpPr txBox="1"/>
            <p:nvPr/>
          </p:nvSpPr>
          <p:spPr>
            <a:xfrm>
              <a:off x="3428326" y="1770729"/>
              <a:ext cx="1498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Layer L-1</a:t>
              </a:r>
              <a:endParaRPr lang="zh-TW" altLang="en-US" sz="2400" dirty="0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927D776E-23F4-43ED-9BFD-BDF6FCF6CBB7}"/>
                </a:ext>
              </a:extLst>
            </p:cNvPr>
            <p:cNvSpPr/>
            <p:nvPr/>
          </p:nvSpPr>
          <p:spPr>
            <a:xfrm>
              <a:off x="3917237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6C69D77B-E3FF-4400-A7F8-E0057EE3D02A}"/>
                </a:ext>
              </a:extLst>
            </p:cNvPr>
            <p:cNvSpPr/>
            <p:nvPr/>
          </p:nvSpPr>
          <p:spPr>
            <a:xfrm>
              <a:off x="3919579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E8628305-6A25-4666-9016-D0C1C52D390A}"/>
                </a:ext>
              </a:extLst>
            </p:cNvPr>
            <p:cNvSpPr/>
            <p:nvPr/>
          </p:nvSpPr>
          <p:spPr>
            <a:xfrm>
              <a:off x="3907946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4BFB691-7966-4A3D-A557-5B8E9B2B4367}"/>
                </a:ext>
              </a:extLst>
            </p:cNvPr>
            <p:cNvSpPr txBox="1"/>
            <p:nvPr/>
          </p:nvSpPr>
          <p:spPr>
            <a:xfrm rot="5400000">
              <a:off x="3905199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CFA0506-F76B-4305-9B6F-5A52D87DCC2B}"/>
              </a:ext>
            </a:extLst>
          </p:cNvPr>
          <p:cNvGrpSpPr/>
          <p:nvPr/>
        </p:nvGrpSpPr>
        <p:grpSpPr>
          <a:xfrm>
            <a:off x="6776605" y="1483725"/>
            <a:ext cx="1134648" cy="3130011"/>
            <a:chOff x="5868381" y="1770729"/>
            <a:chExt cx="1134648" cy="313001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CD0A2B4-C486-48AC-8AF3-CDDC23D552F5}"/>
                </a:ext>
              </a:extLst>
            </p:cNvPr>
            <p:cNvSpPr/>
            <p:nvPr/>
          </p:nvSpPr>
          <p:spPr>
            <a:xfrm>
              <a:off x="6046929" y="222487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431D94E1-22B7-4759-A566-56D427E497C0}"/>
                </a:ext>
              </a:extLst>
            </p:cNvPr>
            <p:cNvSpPr txBox="1"/>
            <p:nvPr/>
          </p:nvSpPr>
          <p:spPr>
            <a:xfrm>
              <a:off x="5868381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Layer L</a:t>
              </a:r>
              <a:endParaRPr lang="zh-TW" altLang="en-US" sz="2400" dirty="0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F419145A-ABBC-4786-AA1E-FE647F56BE72}"/>
                </a:ext>
              </a:extLst>
            </p:cNvPr>
            <p:cNvSpPr/>
            <p:nvPr/>
          </p:nvSpPr>
          <p:spPr>
            <a:xfrm>
              <a:off x="6122773" y="2216766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7B8FBE23-E354-4277-A72F-DA3D1AA7EFE9}"/>
                </a:ext>
              </a:extLst>
            </p:cNvPr>
            <p:cNvSpPr/>
            <p:nvPr/>
          </p:nvSpPr>
          <p:spPr>
            <a:xfrm>
              <a:off x="6125115" y="2976675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F6B99685-01EC-41BD-8CA2-23518D283CA3}"/>
                </a:ext>
              </a:extLst>
            </p:cNvPr>
            <p:cNvSpPr/>
            <p:nvPr/>
          </p:nvSpPr>
          <p:spPr>
            <a:xfrm>
              <a:off x="6132143" y="4223348"/>
              <a:ext cx="574158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0D8D6ED-0AAB-468B-89F1-2B057E8C04EE}"/>
                </a:ext>
              </a:extLst>
            </p:cNvPr>
            <p:cNvSpPr txBox="1"/>
            <p:nvPr/>
          </p:nvSpPr>
          <p:spPr>
            <a:xfrm rot="5400000">
              <a:off x="6129396" y="364247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62B089D-7938-4E03-8B36-F1B925679A20}"/>
              </a:ext>
            </a:extLst>
          </p:cNvPr>
          <p:cNvGrpSpPr/>
          <p:nvPr/>
        </p:nvGrpSpPr>
        <p:grpSpPr>
          <a:xfrm>
            <a:off x="6265318" y="2228810"/>
            <a:ext cx="753037" cy="2013721"/>
            <a:chOff x="5357094" y="2515814"/>
            <a:chExt cx="753037" cy="2013721"/>
          </a:xfrm>
        </p:grpSpPr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FF35F295-63B6-4F06-ABCB-3027B6B017FB}"/>
                </a:ext>
              </a:extLst>
            </p:cNvPr>
            <p:cNvCxnSpPr/>
            <p:nvPr/>
          </p:nvCxnSpPr>
          <p:spPr>
            <a:xfrm>
              <a:off x="5366385" y="2515814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EA988CCB-5883-48BB-89E5-8A80B74C77CC}"/>
                </a:ext>
              </a:extLst>
            </p:cNvPr>
            <p:cNvCxnSpPr/>
            <p:nvPr/>
          </p:nvCxnSpPr>
          <p:spPr>
            <a:xfrm>
              <a:off x="5366385" y="3307566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A6DFFAE0-7597-4D18-ADD8-9C6BFA4D5DE9}"/>
                </a:ext>
              </a:extLst>
            </p:cNvPr>
            <p:cNvCxnSpPr/>
            <p:nvPr/>
          </p:nvCxnSpPr>
          <p:spPr>
            <a:xfrm>
              <a:off x="5357094" y="4529535"/>
              <a:ext cx="7414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2701AB82-5001-4E08-B2F0-857DCD5B6902}"/>
                </a:ext>
              </a:extLst>
            </p:cNvPr>
            <p:cNvCxnSpPr/>
            <p:nvPr/>
          </p:nvCxnSpPr>
          <p:spPr>
            <a:xfrm flipV="1">
              <a:off x="5368727" y="2515814"/>
              <a:ext cx="739062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127BB73D-0AE2-4AA3-801D-6EEDBAD89FB7}"/>
                </a:ext>
              </a:extLst>
            </p:cNvPr>
            <p:cNvCxnSpPr/>
            <p:nvPr/>
          </p:nvCxnSpPr>
          <p:spPr>
            <a:xfrm>
              <a:off x="5366385" y="2515814"/>
              <a:ext cx="743746" cy="778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D97AB5C9-1CFC-4573-99D6-E25D1EAED94C}"/>
                </a:ext>
              </a:extLst>
            </p:cNvPr>
            <p:cNvCxnSpPr/>
            <p:nvPr/>
          </p:nvCxnSpPr>
          <p:spPr>
            <a:xfrm>
              <a:off x="5366385" y="2515814"/>
              <a:ext cx="732113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2FD1C3F9-DEC6-46A4-A1B4-3A12DB154EAC}"/>
                </a:ext>
              </a:extLst>
            </p:cNvPr>
            <p:cNvCxnSpPr/>
            <p:nvPr/>
          </p:nvCxnSpPr>
          <p:spPr>
            <a:xfrm>
              <a:off x="5368727" y="3294384"/>
              <a:ext cx="729771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B23AC743-498A-4429-AF09-624CD69F1490}"/>
                </a:ext>
              </a:extLst>
            </p:cNvPr>
            <p:cNvCxnSpPr/>
            <p:nvPr/>
          </p:nvCxnSpPr>
          <p:spPr>
            <a:xfrm flipV="1">
              <a:off x="5357094" y="2515814"/>
              <a:ext cx="750695" cy="200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E855EC89-AD1E-4A83-9E5F-491E2BA61902}"/>
                </a:ext>
              </a:extLst>
            </p:cNvPr>
            <p:cNvCxnSpPr/>
            <p:nvPr/>
          </p:nvCxnSpPr>
          <p:spPr>
            <a:xfrm flipV="1">
              <a:off x="5357094" y="3294384"/>
              <a:ext cx="753037" cy="1228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2F43342-0565-4D11-9DE7-8AB8D581F63B}"/>
              </a:ext>
            </a:extLst>
          </p:cNvPr>
          <p:cNvSpPr txBox="1"/>
          <p:nvPr/>
        </p:nvSpPr>
        <p:spPr>
          <a:xfrm>
            <a:off x="4844152" y="1921436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7ED8679-A51B-4EB5-AD03-6A637B522E66}"/>
              </a:ext>
            </a:extLst>
          </p:cNvPr>
          <p:cNvSpPr txBox="1"/>
          <p:nvPr/>
        </p:nvSpPr>
        <p:spPr>
          <a:xfrm>
            <a:off x="4851101" y="268242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D887ECBF-A9E0-402C-9B06-61EC4288C083}"/>
              </a:ext>
            </a:extLst>
          </p:cNvPr>
          <p:cNvSpPr txBox="1"/>
          <p:nvPr/>
        </p:nvSpPr>
        <p:spPr>
          <a:xfrm>
            <a:off x="4880117" y="3897758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5667CB74-F70A-4F2F-AE83-9E50D7934210}"/>
              </a:ext>
            </a:extLst>
          </p:cNvPr>
          <p:cNvSpPr txBox="1"/>
          <p:nvPr/>
        </p:nvSpPr>
        <p:spPr>
          <a:xfrm>
            <a:off x="5406619" y="594874"/>
            <a:ext cx="391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neural in output layer corresponds to a pixel.</a:t>
            </a:r>
            <a:endParaRPr lang="zh-TW" altLang="en-US" sz="24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AED2C54A-2A46-48DD-8258-81DFE5832525}"/>
              </a:ext>
            </a:extLst>
          </p:cNvPr>
          <p:cNvSpPr txBox="1"/>
          <p:nvPr/>
        </p:nvSpPr>
        <p:spPr>
          <a:xfrm>
            <a:off x="8083767" y="2707445"/>
            <a:ext cx="79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ink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82CF3E4E-4E80-432F-ADA9-5C2DDC62E2CE}"/>
              </a:ext>
            </a:extLst>
          </p:cNvPr>
          <p:cNvSpPr txBox="1"/>
          <p:nvPr/>
        </p:nvSpPr>
        <p:spPr>
          <a:xfrm>
            <a:off x="8040225" y="1973794"/>
            <a:ext cx="98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empty</a:t>
            </a:r>
            <a:endParaRPr lang="zh-TW" altLang="en-US" sz="2400" dirty="0"/>
          </a:p>
        </p:txBody>
      </p:sp>
      <p:sp>
        <p:nvSpPr>
          <p:cNvPr id="64" name="語音泡泡: 圓角矩形 63">
            <a:extLst>
              <a:ext uri="{FF2B5EF4-FFF2-40B4-BE49-F238E27FC236}">
                <a16:creationId xmlns:a16="http://schemas.microsoft.com/office/drawing/2014/main" id="{A7A7EEDD-8805-4A50-A0A7-CDB36500EF82}"/>
              </a:ext>
            </a:extLst>
          </p:cNvPr>
          <p:cNvSpPr/>
          <p:nvPr/>
        </p:nvSpPr>
        <p:spPr>
          <a:xfrm>
            <a:off x="5047069" y="3407589"/>
            <a:ext cx="2455079" cy="942640"/>
          </a:xfrm>
          <a:prstGeom prst="wedgeRoundRectCallout">
            <a:avLst>
              <a:gd name="adj1" fmla="val 40651"/>
              <a:gd name="adj2" fmla="val -9147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旁邊的，我們產生一樣的顏色</a:t>
            </a:r>
            <a:endParaRPr lang="en-US" altLang="zh-TW" sz="2400" dirty="0"/>
          </a:p>
        </p:txBody>
      </p:sp>
      <p:sp>
        <p:nvSpPr>
          <p:cNvPr id="65" name="語音泡泡: 圓角矩形 64">
            <a:extLst>
              <a:ext uri="{FF2B5EF4-FFF2-40B4-BE49-F238E27FC236}">
                <a16:creationId xmlns:a16="http://schemas.microsoft.com/office/drawing/2014/main" id="{875ABC92-D195-43B9-A64D-9569843F05C6}"/>
              </a:ext>
            </a:extLst>
          </p:cNvPr>
          <p:cNvSpPr/>
          <p:nvPr/>
        </p:nvSpPr>
        <p:spPr>
          <a:xfrm>
            <a:off x="5107861" y="2216515"/>
            <a:ext cx="1557349" cy="718378"/>
          </a:xfrm>
          <a:prstGeom prst="wedgeRoundRectCallout">
            <a:avLst>
              <a:gd name="adj1" fmla="val 94733"/>
              <a:gd name="adj2" fmla="val -5468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誰管你</a:t>
            </a:r>
          </a:p>
        </p:txBody>
      </p:sp>
    </p:spTree>
    <p:extLst>
      <p:ext uri="{BB962C8B-B14F-4D97-AF65-F5344CB8AC3E}">
        <p14:creationId xmlns:p14="http://schemas.microsoft.com/office/powerpoint/2010/main" val="32362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55" grpId="0"/>
      <p:bldP spid="56" grpId="0"/>
      <p:bldP spid="57" grpId="0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5187A-0A9A-4931-960E-6FF2974C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en-US" altLang="zh-TW" dirty="0" err="1"/>
              <a:t>Variational</a:t>
            </a:r>
            <a:r>
              <a:rPr lang="en-US" altLang="zh-TW" dirty="0"/>
              <a:t>) Auto-encoder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7FA08F6-0B98-4979-8847-E2A69404365D}"/>
              </a:ext>
            </a:extLst>
          </p:cNvPr>
          <p:cNvSpPr txBox="1"/>
          <p:nvPr/>
        </p:nvSpPr>
        <p:spPr>
          <a:xfrm>
            <a:off x="6316366" y="112992"/>
            <a:ext cx="293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感謝 黃淞楓 同學提供結果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ABE40A-1A28-46F0-923D-ABBB24EF0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45" y="1545330"/>
            <a:ext cx="6360205" cy="49119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5E6D8C1-5800-4940-9DDE-0ABE6072A3C9}"/>
              </a:ext>
            </a:extLst>
          </p:cNvPr>
          <p:cNvSpPr txBox="1"/>
          <p:nvPr/>
        </p:nvSpPr>
        <p:spPr>
          <a:xfrm>
            <a:off x="5266667" y="6226425"/>
            <a:ext cx="78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DB488DB-94EA-4FB8-B041-0E7DC328A140}"/>
              </a:ext>
            </a:extLst>
          </p:cNvPr>
          <p:cNvSpPr txBox="1"/>
          <p:nvPr/>
        </p:nvSpPr>
        <p:spPr>
          <a:xfrm>
            <a:off x="1644139" y="3185682"/>
            <a:ext cx="78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AA8165D-9495-48B7-A25F-989758114E56}"/>
              </a:ext>
            </a:extLst>
          </p:cNvPr>
          <p:cNvGrpSpPr/>
          <p:nvPr/>
        </p:nvGrpSpPr>
        <p:grpSpPr>
          <a:xfrm>
            <a:off x="680567" y="4521177"/>
            <a:ext cx="3475956" cy="972453"/>
            <a:chOff x="680567" y="4521177"/>
            <a:chExt cx="3475956" cy="97245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FADDD0C-0A45-4BE9-ADE5-57D2016332BA}"/>
                </a:ext>
              </a:extLst>
            </p:cNvPr>
            <p:cNvSpPr/>
            <p:nvPr/>
          </p:nvSpPr>
          <p:spPr>
            <a:xfrm>
              <a:off x="1796829" y="4521177"/>
              <a:ext cx="1274183" cy="9724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G</a:t>
              </a:r>
              <a:endParaRPr lang="zh-TW" altLang="en-US" sz="2400" dirty="0"/>
            </a:p>
          </p:txBody>
        </p:sp>
        <p:sp>
          <p:nvSpPr>
            <p:cNvPr id="10" name="向右箭號 7">
              <a:extLst>
                <a:ext uri="{FF2B5EF4-FFF2-40B4-BE49-F238E27FC236}">
                  <a16:creationId xmlns:a16="http://schemas.microsoft.com/office/drawing/2014/main" id="{C7FEEA87-BA1A-4DF1-9BC3-DE629DC07BDF}"/>
                </a:ext>
              </a:extLst>
            </p:cNvPr>
            <p:cNvSpPr/>
            <p:nvPr/>
          </p:nvSpPr>
          <p:spPr>
            <a:xfrm>
              <a:off x="3086528" y="4791361"/>
              <a:ext cx="473165" cy="45748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右箭號 7">
              <a:extLst>
                <a:ext uri="{FF2B5EF4-FFF2-40B4-BE49-F238E27FC236}">
                  <a16:creationId xmlns:a16="http://schemas.microsoft.com/office/drawing/2014/main" id="{14949B4A-4FCA-4682-99C5-0992174B20F9}"/>
                </a:ext>
              </a:extLst>
            </p:cNvPr>
            <p:cNvSpPr/>
            <p:nvPr/>
          </p:nvSpPr>
          <p:spPr>
            <a:xfrm>
              <a:off x="1266240" y="4791361"/>
              <a:ext cx="473165" cy="45748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DBBDAD7E-C9C5-45C5-9D53-56621E71D9D2}"/>
                    </a:ext>
                  </a:extLst>
                </p:cNvPr>
                <p:cNvSpPr txBox="1"/>
                <p:nvPr/>
              </p:nvSpPr>
              <p:spPr>
                <a:xfrm>
                  <a:off x="680567" y="4701197"/>
                  <a:ext cx="577915" cy="612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DBBDAD7E-C9C5-45C5-9D53-56621E71D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67" y="4701197"/>
                  <a:ext cx="577915" cy="612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FDCB843-E26A-4FE7-B1FD-4E8982629935}"/>
                    </a:ext>
                  </a:extLst>
                </p:cNvPr>
                <p:cNvSpPr txBox="1"/>
                <p:nvPr/>
              </p:nvSpPr>
              <p:spPr>
                <a:xfrm>
                  <a:off x="3559693" y="4701197"/>
                  <a:ext cx="596830" cy="614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FDCB843-E26A-4FE7-B1FD-4E8982629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693" y="4701197"/>
                  <a:ext cx="596830" cy="6149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60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BF50-2BEE-464E-B1D2-51FF78CE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5AF8D3-5645-4A34-9E05-631D67B4BB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E090E7B-635A-4F25-AFC2-11ACE3664C28}"/>
              </a:ext>
            </a:extLst>
          </p:cNvPr>
          <p:cNvSpPr/>
          <p:nvPr/>
        </p:nvSpPr>
        <p:spPr>
          <a:xfrm>
            <a:off x="628650" y="4478678"/>
            <a:ext cx="7886700" cy="786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765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E8DBB6-F0A7-40FB-A777-A9596DB0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Discriminator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F8C377-0795-4A64-BACE-98D21EADC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Discriminator is a function D (network, can deep) </a:t>
            </a:r>
          </a:p>
          <a:p>
            <a:pPr lvl="1"/>
            <a:endParaRPr lang="en-US" altLang="zh-TW" sz="2000" dirty="0"/>
          </a:p>
          <a:p>
            <a:endParaRPr lang="en-US" altLang="zh-TW" sz="2400" dirty="0"/>
          </a:p>
          <a:p>
            <a:pPr lvl="1"/>
            <a:r>
              <a:rPr lang="en-US" altLang="zh-TW" dirty="0"/>
              <a:t>Input x: an object x (e.g. an image)</a:t>
            </a:r>
          </a:p>
          <a:p>
            <a:pPr lvl="1"/>
            <a:r>
              <a:rPr lang="en-US" altLang="zh-TW" dirty="0"/>
              <a:t>Output D(x): scalar which represents how “good” an object x is</a:t>
            </a:r>
            <a:endParaRPr lang="zh-TW" altLang="en-US" dirty="0"/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CA1578C9-63FA-422A-8869-3760279CB59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40125" y="2390775"/>
          <a:ext cx="18002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方程式" r:id="rId3" imgW="698400" imgH="177480" progId="Equation.3">
                  <p:embed/>
                </p:oleObj>
              </mc:Choice>
              <mc:Fallback>
                <p:oleObj name="方程式" r:id="rId3" imgW="698400" imgH="177480" progId="Equation.3">
                  <p:embed/>
                  <p:pic>
                    <p:nvPicPr>
                      <p:cNvPr id="4" name="Object 12">
                        <a:extLst>
                          <a:ext uri="{FF2B5EF4-FFF2-40B4-BE49-F238E27FC236}">
                            <a16:creationId xmlns:a16="http://schemas.microsoft.com/office/drawing/2014/main" id="{CA1578C9-63FA-422A-8869-3760279CB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390775"/>
                        <a:ext cx="1800225" cy="458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>
            <a:extLst>
              <a:ext uri="{FF2B5EF4-FFF2-40B4-BE49-F238E27FC236}">
                <a16:creationId xmlns:a16="http://schemas.microsoft.com/office/drawing/2014/main" id="{53589A15-4CD3-478C-AF82-1175168BD6C0}"/>
              </a:ext>
            </a:extLst>
          </p:cNvPr>
          <p:cNvGrpSpPr/>
          <p:nvPr/>
        </p:nvGrpSpPr>
        <p:grpSpPr>
          <a:xfrm>
            <a:off x="816714" y="4358816"/>
            <a:ext cx="3988185" cy="879920"/>
            <a:chOff x="801889" y="3760883"/>
            <a:chExt cx="3988185" cy="87992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B33563A-616D-4BC3-A83E-C79157C4F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89" y="3760883"/>
              <a:ext cx="879920" cy="87992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2F7CA95-AECD-42E1-8D2B-BFFE6B48FBA3}"/>
                </a:ext>
              </a:extLst>
            </p:cNvPr>
            <p:cNvSpPr/>
            <p:nvPr/>
          </p:nvSpPr>
          <p:spPr>
            <a:xfrm>
              <a:off x="2116460" y="3774765"/>
              <a:ext cx="1355850" cy="85215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8" name="箭號: 向右 7">
              <a:extLst>
                <a:ext uri="{FF2B5EF4-FFF2-40B4-BE49-F238E27FC236}">
                  <a16:creationId xmlns:a16="http://schemas.microsoft.com/office/drawing/2014/main" id="{5F8F5924-2790-4F2B-A7C9-DF5EDEBC66BA}"/>
                </a:ext>
              </a:extLst>
            </p:cNvPr>
            <p:cNvSpPr/>
            <p:nvPr/>
          </p:nvSpPr>
          <p:spPr>
            <a:xfrm>
              <a:off x="1681809" y="3965338"/>
              <a:ext cx="407291" cy="49770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箭號: 向右 8">
              <a:extLst>
                <a:ext uri="{FF2B5EF4-FFF2-40B4-BE49-F238E27FC236}">
                  <a16:creationId xmlns:a16="http://schemas.microsoft.com/office/drawing/2014/main" id="{DD0037BC-D66A-4B0D-A630-600CD9170D98}"/>
                </a:ext>
              </a:extLst>
            </p:cNvPr>
            <p:cNvSpPr/>
            <p:nvPr/>
          </p:nvSpPr>
          <p:spPr>
            <a:xfrm>
              <a:off x="3487184" y="3965338"/>
              <a:ext cx="407291" cy="49770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6F9D4AB-93A0-4ADA-851F-459ADE61A42D}"/>
                </a:ext>
              </a:extLst>
            </p:cNvPr>
            <p:cNvSpPr txBox="1"/>
            <p:nvPr/>
          </p:nvSpPr>
          <p:spPr>
            <a:xfrm>
              <a:off x="3916528" y="3962066"/>
              <a:ext cx="873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1.0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F464D73-956B-4EFA-AC33-A268B9C050FA}"/>
              </a:ext>
            </a:extLst>
          </p:cNvPr>
          <p:cNvGrpSpPr/>
          <p:nvPr/>
        </p:nvGrpSpPr>
        <p:grpSpPr>
          <a:xfrm>
            <a:off x="4798546" y="4328525"/>
            <a:ext cx="3946071" cy="893390"/>
            <a:chOff x="833421" y="5317338"/>
            <a:chExt cx="3946071" cy="89339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599C7FF7-4B82-4430-A198-E36DDF92D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421" y="5317688"/>
              <a:ext cx="848388" cy="89304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DC8ECA5-A5B7-47C5-91A4-5925FC9145A1}"/>
                </a:ext>
              </a:extLst>
            </p:cNvPr>
            <p:cNvSpPr/>
            <p:nvPr/>
          </p:nvSpPr>
          <p:spPr>
            <a:xfrm>
              <a:off x="2089100" y="5317338"/>
              <a:ext cx="1355850" cy="85215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id="{56A2B498-3008-4EAE-A219-4AF109E90C2B}"/>
                </a:ext>
              </a:extLst>
            </p:cNvPr>
            <p:cNvSpPr/>
            <p:nvPr/>
          </p:nvSpPr>
          <p:spPr>
            <a:xfrm>
              <a:off x="1676764" y="5494562"/>
              <a:ext cx="407291" cy="49770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id="{D8B958DE-CCD2-46EF-AB72-269015DB36F6}"/>
                </a:ext>
              </a:extLst>
            </p:cNvPr>
            <p:cNvSpPr/>
            <p:nvPr/>
          </p:nvSpPr>
          <p:spPr>
            <a:xfrm>
              <a:off x="3482139" y="5494562"/>
              <a:ext cx="407291" cy="49770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34372A-9651-43D8-8E05-2E127DEB97B4}"/>
                </a:ext>
              </a:extLst>
            </p:cNvPr>
            <p:cNvSpPr txBox="1"/>
            <p:nvPr/>
          </p:nvSpPr>
          <p:spPr>
            <a:xfrm>
              <a:off x="3905946" y="5481803"/>
              <a:ext cx="873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0.1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F7C3BA0-A346-4751-B537-1198130A4554}"/>
              </a:ext>
            </a:extLst>
          </p:cNvPr>
          <p:cNvSpPr txBox="1"/>
          <p:nvPr/>
        </p:nvSpPr>
        <p:spPr>
          <a:xfrm>
            <a:off x="537294" y="5603668"/>
            <a:ext cx="74891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Can we use the discriminator to generate objects?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DD701E-1C3C-4FF1-80F6-FC1D19B915B8}"/>
              </a:ext>
            </a:extLst>
          </p:cNvPr>
          <p:cNvSpPr txBox="1"/>
          <p:nvPr/>
        </p:nvSpPr>
        <p:spPr>
          <a:xfrm>
            <a:off x="7843818" y="6000214"/>
            <a:ext cx="77034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Yes.</a:t>
            </a:r>
            <a:endParaRPr lang="zh-TW" altLang="en-US" sz="28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AB7A648-9610-4F7C-AB57-70B6B925D693}"/>
              </a:ext>
            </a:extLst>
          </p:cNvPr>
          <p:cNvSpPr txBox="1"/>
          <p:nvPr/>
        </p:nvSpPr>
        <p:spPr>
          <a:xfrm>
            <a:off x="4007553" y="541069"/>
            <a:ext cx="482155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Evaluation function, Potential Function</a:t>
            </a:r>
            <a:r>
              <a:rPr lang="en-US" altLang="zh-TW" sz="2800"/>
              <a:t>, Energy </a:t>
            </a:r>
            <a:r>
              <a:rPr lang="en-US" altLang="zh-TW" sz="2800" dirty="0"/>
              <a:t>Function 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17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0A28EE-5DBD-4D87-8E52-68A4C506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99B59B-C26E-48B8-9A04-469325FD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It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easier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catch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relation</a:t>
            </a:r>
            <a:r>
              <a:rPr lang="zh-TW" altLang="en-US" dirty="0"/>
              <a:t> </a:t>
            </a:r>
            <a:r>
              <a:rPr lang="en-US" altLang="zh-TW" dirty="0"/>
              <a:t>between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components by top-down evaluation.</a:t>
            </a:r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1547002-3E0B-420A-80A4-93B0341D29CE}"/>
              </a:ext>
            </a:extLst>
          </p:cNvPr>
          <p:cNvGrpSpPr/>
          <p:nvPr/>
        </p:nvGrpSpPr>
        <p:grpSpPr>
          <a:xfrm>
            <a:off x="1031640" y="3462942"/>
            <a:ext cx="4555231" cy="2299469"/>
            <a:chOff x="628650" y="3516584"/>
            <a:chExt cx="4555231" cy="229946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D91CDD6-906B-45D7-8A64-06DD519F8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50" y="3516584"/>
              <a:ext cx="1927793" cy="191551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106A3F-453E-44CD-AB2C-A641F7F645A5}"/>
                </a:ext>
              </a:extLst>
            </p:cNvPr>
            <p:cNvSpPr/>
            <p:nvPr/>
          </p:nvSpPr>
          <p:spPr>
            <a:xfrm>
              <a:off x="2169068" y="4825471"/>
              <a:ext cx="116746" cy="1057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30A7D8D-7701-40DA-9277-E5F298022A3D}"/>
                </a:ext>
              </a:extLst>
            </p:cNvPr>
            <p:cNvSpPr txBox="1"/>
            <p:nvPr/>
          </p:nvSpPr>
          <p:spPr>
            <a:xfrm>
              <a:off x="690985" y="5354388"/>
              <a:ext cx="1818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ea typeface="標楷體" panose="03000509000000000000" pitchFamily="65" charset="-120"/>
                </a:rPr>
                <a:t>我覺得不行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F61E2D4-0262-424C-B709-9D48C9FE258B}"/>
                </a:ext>
              </a:extLst>
            </p:cNvPr>
            <p:cNvSpPr txBox="1"/>
            <p:nvPr/>
          </p:nvSpPr>
          <p:spPr>
            <a:xfrm>
              <a:off x="2660925" y="5354388"/>
              <a:ext cx="2522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ea typeface="標楷體" panose="03000509000000000000" pitchFamily="65" charset="-120"/>
                </a:rPr>
                <a:t>我覺得其實 </a:t>
              </a:r>
              <a:r>
                <a:rPr lang="en-US" altLang="zh-TW" sz="2400" dirty="0">
                  <a:ea typeface="標楷體" panose="03000509000000000000" pitchFamily="65" charset="-120"/>
                </a:rPr>
                <a:t>OK</a:t>
              </a:r>
              <a:endParaRPr lang="zh-TW" altLang="en-US" sz="2400" dirty="0">
                <a:ea typeface="標楷體" panose="03000509000000000000" pitchFamily="65" charset="-120"/>
              </a:endParaRP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B0ED0C2-2A8B-4E89-97B1-2404F422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991" y="3530944"/>
              <a:ext cx="1927793" cy="191551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416C586-9269-4A39-911C-275A01BE83BD}"/>
                </a:ext>
              </a:extLst>
            </p:cNvPr>
            <p:cNvSpPr/>
            <p:nvPr/>
          </p:nvSpPr>
          <p:spPr>
            <a:xfrm>
              <a:off x="4360359" y="4808717"/>
              <a:ext cx="116746" cy="1368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E7A4547-8DE3-4C03-BD05-EF45F3E9C4EA}"/>
                </a:ext>
              </a:extLst>
            </p:cNvPr>
            <p:cNvSpPr/>
            <p:nvPr/>
          </p:nvSpPr>
          <p:spPr>
            <a:xfrm>
              <a:off x="4122849" y="4808717"/>
              <a:ext cx="237510" cy="13682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B0F1ED5-0B78-4238-9122-C42D9B537D66}"/>
                </a:ext>
              </a:extLst>
            </p:cNvPr>
            <p:cNvSpPr/>
            <p:nvPr/>
          </p:nvSpPr>
          <p:spPr>
            <a:xfrm rot="5400000">
              <a:off x="4254132" y="5031689"/>
              <a:ext cx="309123" cy="13682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5B8ED40-C6AA-4E69-8627-64AB84FE8DE6}"/>
              </a:ext>
            </a:extLst>
          </p:cNvPr>
          <p:cNvSpPr txBox="1"/>
          <p:nvPr/>
        </p:nvSpPr>
        <p:spPr>
          <a:xfrm>
            <a:off x="5869419" y="4977317"/>
            <a:ext cx="234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CNN filter is good enough.</a:t>
            </a:r>
            <a:endParaRPr lang="zh-TW" altLang="en-US" sz="2400" dirty="0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E202C49-F05F-49F4-8D58-70F40BD234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48015" y="3694515"/>
          <a:ext cx="12965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4">
                  <a:extLst>
                    <a:ext uri="{9D8B030D-6E8A-4147-A177-3AD203B41FA5}">
                      <a16:colId xmlns:a16="http://schemas.microsoft.com/office/drawing/2014/main" val="755592603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val="3452417014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val="243467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6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8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89578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C9CFE086-854D-4956-B1E0-66D97E340329}"/>
              </a:ext>
            </a:extLst>
          </p:cNvPr>
          <p:cNvSpPr/>
          <p:nvPr/>
        </p:nvSpPr>
        <p:spPr>
          <a:xfrm>
            <a:off x="6662055" y="4049486"/>
            <a:ext cx="464457" cy="3855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9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thub.com/hindupuravinash/the-gan-zoo/raw/master/cumulative_gans.jpg">
            <a:extLst>
              <a:ext uri="{FF2B5EF4-FFF2-40B4-BE49-F238E27FC236}">
                <a16:creationId xmlns:a16="http://schemas.microsoft.com/office/drawing/2014/main" id="{C90774C5-D5B2-47D7-8DF8-172C09DB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80" y="730317"/>
            <a:ext cx="7007494" cy="48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4D62B74-CD9F-4DAB-8A89-70114292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07" y="6063496"/>
            <a:ext cx="8798185" cy="6421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B8FF92-0CAA-410D-B158-BB88A0737421}"/>
              </a:ext>
            </a:extLst>
          </p:cNvPr>
          <p:cNvSpPr/>
          <p:nvPr/>
        </p:nvSpPr>
        <p:spPr>
          <a:xfrm>
            <a:off x="512963" y="5601831"/>
            <a:ext cx="8350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Lucida Grande"/>
              </a:rPr>
              <a:t>Mihaela </a:t>
            </a:r>
            <a:r>
              <a:rPr lang="en-US" altLang="zh-TW" sz="1200" dirty="0" err="1">
                <a:latin typeface="Lucida Grande"/>
              </a:rPr>
              <a:t>Rosca</a:t>
            </a:r>
            <a:r>
              <a:rPr lang="en-US" altLang="zh-TW" sz="12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200" dirty="0">
                <a:latin typeface="Lucida Grande"/>
              </a:rPr>
              <a:t>Balaji </a:t>
            </a:r>
            <a:r>
              <a:rPr lang="en-US" altLang="zh-TW" sz="1200" dirty="0" err="1">
                <a:latin typeface="Lucida Grande"/>
              </a:rPr>
              <a:t>Lakshminarayanan</a:t>
            </a:r>
            <a:r>
              <a:rPr lang="en-US" altLang="zh-TW" sz="12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200" dirty="0">
                <a:latin typeface="Lucida Grande"/>
              </a:rPr>
              <a:t>David </a:t>
            </a:r>
            <a:r>
              <a:rPr lang="en-US" altLang="zh-TW" sz="1200" dirty="0" err="1">
                <a:latin typeface="Lucida Grande"/>
              </a:rPr>
              <a:t>Warde</a:t>
            </a:r>
            <a:r>
              <a:rPr lang="en-US" altLang="zh-TW" sz="1200" dirty="0">
                <a:latin typeface="Lucida Grande"/>
              </a:rPr>
              <a:t>-Farley</a:t>
            </a:r>
            <a:r>
              <a:rPr lang="en-US" altLang="zh-TW" sz="12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200" dirty="0">
                <a:latin typeface="Lucida Grande"/>
              </a:rPr>
              <a:t>Shakir Mohamed, “</a:t>
            </a:r>
            <a:r>
              <a:rPr lang="en-US" altLang="zh-TW" sz="1200" dirty="0" err="1"/>
              <a:t>Variational</a:t>
            </a:r>
            <a:r>
              <a:rPr lang="en-US" altLang="zh-TW" sz="1200" dirty="0"/>
              <a:t> Approaches for Auto-Encoding Generative Adversarial Networks</a:t>
            </a:r>
            <a:r>
              <a:rPr lang="en-US" altLang="zh-TW" sz="1200" dirty="0">
                <a:latin typeface="Lucida Grande"/>
              </a:rPr>
              <a:t>”, </a:t>
            </a:r>
            <a:r>
              <a:rPr lang="en-US" altLang="zh-TW" sz="1200" dirty="0" err="1">
                <a:latin typeface="Lucida Grande"/>
              </a:rPr>
              <a:t>arXiv</a:t>
            </a:r>
            <a:r>
              <a:rPr lang="en-US" altLang="zh-TW" sz="1200" dirty="0">
                <a:latin typeface="Lucida Grande"/>
              </a:rPr>
              <a:t>, 2017</a:t>
            </a:r>
            <a:endParaRPr lang="zh-TW" altLang="en-US" sz="1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DA60BA-2D64-40E7-AE98-F0974D40B983}"/>
              </a:ext>
            </a:extLst>
          </p:cNvPr>
          <p:cNvSpPr/>
          <p:nvPr/>
        </p:nvSpPr>
        <p:spPr>
          <a:xfrm>
            <a:off x="358261" y="199404"/>
            <a:ext cx="3358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All Kinds of GAN …</a:t>
            </a:r>
            <a:endParaRPr lang="zh-TW" altLang="en-US" sz="3200" b="1" i="1" u="sng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6C5796-9F19-488F-88FF-4A8DD0B3A16E}"/>
              </a:ext>
            </a:extLst>
          </p:cNvPr>
          <p:cNvSpPr/>
          <p:nvPr/>
        </p:nvSpPr>
        <p:spPr>
          <a:xfrm>
            <a:off x="3925931" y="307125"/>
            <a:ext cx="504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https://github.com/hindupuravinash/the-gan-zoo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162927E-F57E-46E9-A39E-A49C62B36AAF}"/>
              </a:ext>
            </a:extLst>
          </p:cNvPr>
          <p:cNvGrpSpPr/>
          <p:nvPr/>
        </p:nvGrpSpPr>
        <p:grpSpPr>
          <a:xfrm>
            <a:off x="844072" y="1117077"/>
            <a:ext cx="1299508" cy="4430892"/>
            <a:chOff x="1008574" y="1143966"/>
            <a:chExt cx="1299508" cy="4430892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8FFFEF10-A2CA-405E-97A3-B9F1C0867780}"/>
                </a:ext>
              </a:extLst>
            </p:cNvPr>
            <p:cNvSpPr txBox="1"/>
            <p:nvPr/>
          </p:nvSpPr>
          <p:spPr>
            <a:xfrm>
              <a:off x="1008574" y="1143966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GAN</a:t>
              </a:r>
              <a:endParaRPr lang="zh-TW" altLang="en-US" sz="2400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D1B50C2-24D1-4C4E-A696-A4E6833C526D}"/>
                </a:ext>
              </a:extLst>
            </p:cNvPr>
            <p:cNvSpPr txBox="1"/>
            <p:nvPr/>
          </p:nvSpPr>
          <p:spPr>
            <a:xfrm>
              <a:off x="1008574" y="1588772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ACGAN</a:t>
              </a:r>
              <a:endParaRPr lang="zh-TW" altLang="en-US" sz="2400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50894F5-E274-4B64-8A44-19DBF92A793F}"/>
                </a:ext>
              </a:extLst>
            </p:cNvPr>
            <p:cNvSpPr txBox="1"/>
            <p:nvPr/>
          </p:nvSpPr>
          <p:spPr>
            <a:xfrm>
              <a:off x="1008574" y="2059782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BGAN</a:t>
              </a:r>
              <a:endParaRPr lang="zh-TW" altLang="en-US" sz="2400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80AEAABE-9C8D-44D6-A2B7-182BFF4072EF}"/>
                </a:ext>
              </a:extLst>
            </p:cNvPr>
            <p:cNvSpPr txBox="1"/>
            <p:nvPr/>
          </p:nvSpPr>
          <p:spPr>
            <a:xfrm>
              <a:off x="1008574" y="2944533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DCGAN</a:t>
              </a:r>
              <a:endParaRPr lang="zh-TW" altLang="en-US" sz="2400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3B5E9BA-6590-4694-ACC8-E1CD2A3CFC09}"/>
                </a:ext>
              </a:extLst>
            </p:cNvPr>
            <p:cNvSpPr txBox="1"/>
            <p:nvPr/>
          </p:nvSpPr>
          <p:spPr>
            <a:xfrm>
              <a:off x="1008574" y="3405564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EBGAN</a:t>
              </a:r>
              <a:endParaRPr lang="zh-TW" altLang="en-US" sz="24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2472972B-B8AD-4024-9483-3DF14F57C7A6}"/>
                </a:ext>
              </a:extLst>
            </p:cNvPr>
            <p:cNvSpPr txBox="1"/>
            <p:nvPr/>
          </p:nvSpPr>
          <p:spPr>
            <a:xfrm>
              <a:off x="1008574" y="3850299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fGAN</a:t>
              </a:r>
              <a:endParaRPr lang="zh-TW" altLang="en-US" sz="24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5BC15E2-6748-434B-96B8-0FD146AFC252}"/>
                </a:ext>
              </a:extLst>
            </p:cNvPr>
            <p:cNvSpPr txBox="1"/>
            <p:nvPr/>
          </p:nvSpPr>
          <p:spPr>
            <a:xfrm>
              <a:off x="1008574" y="4318715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GoGAN</a:t>
              </a:r>
              <a:endParaRPr lang="zh-TW" altLang="en-US" sz="2400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1A3B513-B924-48C5-A5B6-ADF40119D965}"/>
                </a:ext>
              </a:extLst>
            </p:cNvPr>
            <p:cNvSpPr txBox="1"/>
            <p:nvPr/>
          </p:nvSpPr>
          <p:spPr>
            <a:xfrm>
              <a:off x="1008574" y="2489055"/>
              <a:ext cx="129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CGAN</a:t>
              </a:r>
              <a:endParaRPr lang="zh-TW" altLang="en-US" sz="2400" dirty="0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83A00896-3C09-40AE-BEA6-FD8A549BB927}"/>
                </a:ext>
              </a:extLst>
            </p:cNvPr>
            <p:cNvSpPr txBox="1"/>
            <p:nvPr/>
          </p:nvSpPr>
          <p:spPr>
            <a:xfrm rot="5400000">
              <a:off x="1153410" y="4895415"/>
              <a:ext cx="835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0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CC11997-0E77-4912-85B3-F48ED11F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23" y="2803989"/>
            <a:ext cx="6032954" cy="20049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D45072-DD0A-4FDB-A6BD-D7BBC0B4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A4FB43-DB39-404F-80AB-71790279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we already have a good discriminator D(x) …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EC54199-47DD-4C89-AC2D-CC8469D98230}"/>
              </a:ext>
            </a:extLst>
          </p:cNvPr>
          <p:cNvSpPr txBox="1"/>
          <p:nvPr/>
        </p:nvSpPr>
        <p:spPr>
          <a:xfrm>
            <a:off x="1718741" y="5852071"/>
            <a:ext cx="56826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How to learn the discriminator?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623F13A-1F75-42C4-9D71-9DD4C2CA64A9}"/>
              </a:ext>
            </a:extLst>
          </p:cNvPr>
          <p:cNvSpPr txBox="1"/>
          <p:nvPr/>
        </p:nvSpPr>
        <p:spPr>
          <a:xfrm>
            <a:off x="1524680" y="4808980"/>
            <a:ext cx="405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Enumerate all possible x !!!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6B98CDB-636D-4CBA-8A23-6A04FEC07A0A}"/>
              </a:ext>
            </a:extLst>
          </p:cNvPr>
          <p:cNvSpPr txBox="1"/>
          <p:nvPr/>
        </p:nvSpPr>
        <p:spPr>
          <a:xfrm>
            <a:off x="5003481" y="5257087"/>
            <a:ext cx="249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It is feasible ???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487875-2A90-4D3A-A407-C834F9C7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 - Training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C823CC-3C7C-4743-8A1A-D4E6AE99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 have some real images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ACB454-C0BB-40F4-9BA1-43EF1484FA15}"/>
              </a:ext>
            </a:extLst>
          </p:cNvPr>
          <p:cNvSpPr txBox="1"/>
          <p:nvPr/>
        </p:nvSpPr>
        <p:spPr>
          <a:xfrm>
            <a:off x="486867" y="6050289"/>
            <a:ext cx="81702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Discriminator training needs some negative examples.</a:t>
            </a:r>
            <a:endParaRPr lang="zh-TW" altLang="en-US" sz="28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3C5DBC1-C2FF-4431-A24B-C04094C71128}"/>
              </a:ext>
            </a:extLst>
          </p:cNvPr>
          <p:cNvGrpSpPr/>
          <p:nvPr/>
        </p:nvGrpSpPr>
        <p:grpSpPr>
          <a:xfrm>
            <a:off x="239815" y="2607854"/>
            <a:ext cx="4401576" cy="1122019"/>
            <a:chOff x="628650" y="2528982"/>
            <a:chExt cx="4401576" cy="112201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6D1802A-122F-4E19-BAA9-7FB8E046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662983"/>
              <a:ext cx="805004" cy="80500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7D5B7C7-786F-49C6-BDCD-7BDC5428E937}"/>
                </a:ext>
              </a:extLst>
            </p:cNvPr>
            <p:cNvSpPr/>
            <p:nvPr/>
          </p:nvSpPr>
          <p:spPr>
            <a:xfrm>
              <a:off x="1762169" y="2528982"/>
              <a:ext cx="864918" cy="10730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10" name="箭號: 向右 9">
              <a:extLst>
                <a:ext uri="{FF2B5EF4-FFF2-40B4-BE49-F238E27FC236}">
                  <a16:creationId xmlns:a16="http://schemas.microsoft.com/office/drawing/2014/main" id="{33B9F13F-D6CB-48BD-B84D-8F34485ECCD6}"/>
                </a:ext>
              </a:extLst>
            </p:cNvPr>
            <p:cNvSpPr/>
            <p:nvPr/>
          </p:nvSpPr>
          <p:spPr>
            <a:xfrm>
              <a:off x="1357192" y="2861641"/>
              <a:ext cx="407291" cy="41887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A4E79A77-7F47-4B24-8C65-AA962789D3BE}"/>
                </a:ext>
              </a:extLst>
            </p:cNvPr>
            <p:cNvSpPr/>
            <p:nvPr/>
          </p:nvSpPr>
          <p:spPr>
            <a:xfrm>
              <a:off x="2627087" y="2843946"/>
              <a:ext cx="310167" cy="4188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BF0FCB2-D435-45A5-B4B1-82EEDE6CB4D9}"/>
                </a:ext>
              </a:extLst>
            </p:cNvPr>
            <p:cNvSpPr txBox="1"/>
            <p:nvPr/>
          </p:nvSpPr>
          <p:spPr>
            <a:xfrm>
              <a:off x="2955602" y="284394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3A8A899-8F8A-49DA-A7E9-86D27B4620B9}"/>
                </a:ext>
              </a:extLst>
            </p:cNvPr>
            <p:cNvSpPr txBox="1"/>
            <p:nvPr/>
          </p:nvSpPr>
          <p:spPr>
            <a:xfrm>
              <a:off x="4139541" y="2820004"/>
              <a:ext cx="890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1</a:t>
              </a:r>
            </a:p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(real)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4" name="箭號: 左-右雙向 13">
              <a:extLst>
                <a:ext uri="{FF2B5EF4-FFF2-40B4-BE49-F238E27FC236}">
                  <a16:creationId xmlns:a16="http://schemas.microsoft.com/office/drawing/2014/main" id="{4D8744EB-A0DF-4EB5-9F0C-4386A79980D2}"/>
                </a:ext>
              </a:extLst>
            </p:cNvPr>
            <p:cNvSpPr/>
            <p:nvPr/>
          </p:nvSpPr>
          <p:spPr>
            <a:xfrm>
              <a:off x="3811026" y="2882511"/>
              <a:ext cx="590485" cy="3529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2184913-C6AB-4C4C-8727-FCA2DF9010C7}"/>
              </a:ext>
            </a:extLst>
          </p:cNvPr>
          <p:cNvGrpSpPr/>
          <p:nvPr/>
        </p:nvGrpSpPr>
        <p:grpSpPr>
          <a:xfrm>
            <a:off x="5435777" y="2573354"/>
            <a:ext cx="3673034" cy="1122019"/>
            <a:chOff x="1357192" y="2528982"/>
            <a:chExt cx="3673034" cy="112201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FF208C3-9DFF-489C-AFAF-B7E3F6C6E9E6}"/>
                </a:ext>
              </a:extLst>
            </p:cNvPr>
            <p:cNvSpPr/>
            <p:nvPr/>
          </p:nvSpPr>
          <p:spPr>
            <a:xfrm>
              <a:off x="1762169" y="2528982"/>
              <a:ext cx="864918" cy="10730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19" name="箭號: 向右 18">
              <a:extLst>
                <a:ext uri="{FF2B5EF4-FFF2-40B4-BE49-F238E27FC236}">
                  <a16:creationId xmlns:a16="http://schemas.microsoft.com/office/drawing/2014/main" id="{2B51058F-D076-4E06-9CF3-9788087CE5E2}"/>
                </a:ext>
              </a:extLst>
            </p:cNvPr>
            <p:cNvSpPr/>
            <p:nvPr/>
          </p:nvSpPr>
          <p:spPr>
            <a:xfrm>
              <a:off x="1357192" y="2861641"/>
              <a:ext cx="407291" cy="41887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箭號: 向右 19">
              <a:extLst>
                <a:ext uri="{FF2B5EF4-FFF2-40B4-BE49-F238E27FC236}">
                  <a16:creationId xmlns:a16="http://schemas.microsoft.com/office/drawing/2014/main" id="{4E0B5105-B1F0-416D-8F91-3C8F71E946F9}"/>
                </a:ext>
              </a:extLst>
            </p:cNvPr>
            <p:cNvSpPr/>
            <p:nvPr/>
          </p:nvSpPr>
          <p:spPr>
            <a:xfrm>
              <a:off x="2627087" y="2843946"/>
              <a:ext cx="310167" cy="4188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2F350B8-437D-4003-9710-A24FF4D77C0A}"/>
                </a:ext>
              </a:extLst>
            </p:cNvPr>
            <p:cNvSpPr txBox="1"/>
            <p:nvPr/>
          </p:nvSpPr>
          <p:spPr>
            <a:xfrm>
              <a:off x="2955602" y="284394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4A673E44-CEF6-4E6D-AA2A-4A1862250588}"/>
                </a:ext>
              </a:extLst>
            </p:cNvPr>
            <p:cNvSpPr txBox="1"/>
            <p:nvPr/>
          </p:nvSpPr>
          <p:spPr>
            <a:xfrm>
              <a:off x="4139541" y="2820004"/>
              <a:ext cx="890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1</a:t>
              </a:r>
            </a:p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(real)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箭號: 左-右雙向 22">
              <a:extLst>
                <a:ext uri="{FF2B5EF4-FFF2-40B4-BE49-F238E27FC236}">
                  <a16:creationId xmlns:a16="http://schemas.microsoft.com/office/drawing/2014/main" id="{C1A7622C-904F-4BE3-85C9-14857AE6A419}"/>
                </a:ext>
              </a:extLst>
            </p:cNvPr>
            <p:cNvSpPr/>
            <p:nvPr/>
          </p:nvSpPr>
          <p:spPr>
            <a:xfrm>
              <a:off x="3811026" y="2882511"/>
              <a:ext cx="590485" cy="3529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3BDD284-0F6B-432A-8305-38874279743F}"/>
              </a:ext>
            </a:extLst>
          </p:cNvPr>
          <p:cNvGrpSpPr/>
          <p:nvPr/>
        </p:nvGrpSpPr>
        <p:grpSpPr>
          <a:xfrm>
            <a:off x="968357" y="3920666"/>
            <a:ext cx="3673034" cy="1122019"/>
            <a:chOff x="1357192" y="2528982"/>
            <a:chExt cx="3673034" cy="112201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DF5D1C9-E851-4CA1-A5D7-5CB22116D4CD}"/>
                </a:ext>
              </a:extLst>
            </p:cNvPr>
            <p:cNvSpPr/>
            <p:nvPr/>
          </p:nvSpPr>
          <p:spPr>
            <a:xfrm>
              <a:off x="1762169" y="2528982"/>
              <a:ext cx="864918" cy="10730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27" name="箭號: 向右 26">
              <a:extLst>
                <a:ext uri="{FF2B5EF4-FFF2-40B4-BE49-F238E27FC236}">
                  <a16:creationId xmlns:a16="http://schemas.microsoft.com/office/drawing/2014/main" id="{7698E6D6-D456-4836-9DBF-53FA4B838A39}"/>
                </a:ext>
              </a:extLst>
            </p:cNvPr>
            <p:cNvSpPr/>
            <p:nvPr/>
          </p:nvSpPr>
          <p:spPr>
            <a:xfrm>
              <a:off x="1357192" y="2861641"/>
              <a:ext cx="407291" cy="41887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箭號: 向右 27">
              <a:extLst>
                <a:ext uri="{FF2B5EF4-FFF2-40B4-BE49-F238E27FC236}">
                  <a16:creationId xmlns:a16="http://schemas.microsoft.com/office/drawing/2014/main" id="{420D7D14-B1FA-4088-A191-E4A1357E8EF0}"/>
                </a:ext>
              </a:extLst>
            </p:cNvPr>
            <p:cNvSpPr/>
            <p:nvPr/>
          </p:nvSpPr>
          <p:spPr>
            <a:xfrm>
              <a:off x="2627087" y="2843946"/>
              <a:ext cx="310167" cy="4188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ED47864-515A-428C-B5B1-49096EFED390}"/>
                </a:ext>
              </a:extLst>
            </p:cNvPr>
            <p:cNvSpPr txBox="1"/>
            <p:nvPr/>
          </p:nvSpPr>
          <p:spPr>
            <a:xfrm>
              <a:off x="2955602" y="284394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1EBD273-6422-4957-8237-3C6525FE81EE}"/>
                </a:ext>
              </a:extLst>
            </p:cNvPr>
            <p:cNvSpPr txBox="1"/>
            <p:nvPr/>
          </p:nvSpPr>
          <p:spPr>
            <a:xfrm>
              <a:off x="4139541" y="2820004"/>
              <a:ext cx="890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1</a:t>
              </a:r>
            </a:p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(real)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1" name="箭號: 左-右雙向 30">
              <a:extLst>
                <a:ext uri="{FF2B5EF4-FFF2-40B4-BE49-F238E27FC236}">
                  <a16:creationId xmlns:a16="http://schemas.microsoft.com/office/drawing/2014/main" id="{949849C1-089A-4664-890C-CB53A9B66D38}"/>
                </a:ext>
              </a:extLst>
            </p:cNvPr>
            <p:cNvSpPr/>
            <p:nvPr/>
          </p:nvSpPr>
          <p:spPr>
            <a:xfrm>
              <a:off x="3811026" y="2882511"/>
              <a:ext cx="590485" cy="3529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51FC300-EB57-457F-8083-89126E8E6206}"/>
              </a:ext>
            </a:extLst>
          </p:cNvPr>
          <p:cNvGrpSpPr/>
          <p:nvPr/>
        </p:nvGrpSpPr>
        <p:grpSpPr>
          <a:xfrm>
            <a:off x="5435777" y="3871652"/>
            <a:ext cx="3673034" cy="1122019"/>
            <a:chOff x="1357192" y="2528982"/>
            <a:chExt cx="3673034" cy="112201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D53E33D-23D1-42D2-880E-F5E2A00EDC1E}"/>
                </a:ext>
              </a:extLst>
            </p:cNvPr>
            <p:cNvSpPr/>
            <p:nvPr/>
          </p:nvSpPr>
          <p:spPr>
            <a:xfrm>
              <a:off x="1762169" y="2528982"/>
              <a:ext cx="864918" cy="10730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35" name="箭號: 向右 34">
              <a:extLst>
                <a:ext uri="{FF2B5EF4-FFF2-40B4-BE49-F238E27FC236}">
                  <a16:creationId xmlns:a16="http://schemas.microsoft.com/office/drawing/2014/main" id="{684595B7-F522-4015-918C-A013891D79FC}"/>
                </a:ext>
              </a:extLst>
            </p:cNvPr>
            <p:cNvSpPr/>
            <p:nvPr/>
          </p:nvSpPr>
          <p:spPr>
            <a:xfrm>
              <a:off x="1357192" y="2861641"/>
              <a:ext cx="407291" cy="41887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箭號: 向右 35">
              <a:extLst>
                <a:ext uri="{FF2B5EF4-FFF2-40B4-BE49-F238E27FC236}">
                  <a16:creationId xmlns:a16="http://schemas.microsoft.com/office/drawing/2014/main" id="{2B813E3B-C6BA-428A-8D7B-26AA27000ED1}"/>
                </a:ext>
              </a:extLst>
            </p:cNvPr>
            <p:cNvSpPr/>
            <p:nvPr/>
          </p:nvSpPr>
          <p:spPr>
            <a:xfrm>
              <a:off x="2627087" y="2843946"/>
              <a:ext cx="310167" cy="4188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3C109D0B-8208-4F53-ABEF-A76144D4F8BD}"/>
                </a:ext>
              </a:extLst>
            </p:cNvPr>
            <p:cNvSpPr txBox="1"/>
            <p:nvPr/>
          </p:nvSpPr>
          <p:spPr>
            <a:xfrm>
              <a:off x="2955602" y="284394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2668012-C32B-4164-9238-6CABFEEF6E36}"/>
                </a:ext>
              </a:extLst>
            </p:cNvPr>
            <p:cNvSpPr txBox="1"/>
            <p:nvPr/>
          </p:nvSpPr>
          <p:spPr>
            <a:xfrm>
              <a:off x="4139541" y="2820004"/>
              <a:ext cx="890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1</a:t>
              </a:r>
            </a:p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(real)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箭號: 左-右雙向 38">
              <a:extLst>
                <a:ext uri="{FF2B5EF4-FFF2-40B4-BE49-F238E27FC236}">
                  <a16:creationId xmlns:a16="http://schemas.microsoft.com/office/drawing/2014/main" id="{D0D4282C-7BAC-4AEC-8418-9E0C5E0A4A32}"/>
                </a:ext>
              </a:extLst>
            </p:cNvPr>
            <p:cNvSpPr/>
            <p:nvPr/>
          </p:nvSpPr>
          <p:spPr>
            <a:xfrm>
              <a:off x="3811026" y="2882511"/>
              <a:ext cx="590485" cy="3529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93E738F7-F965-42C0-8ADE-E5E694608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6" y="2741855"/>
            <a:ext cx="805004" cy="80500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A6256EA-55D0-4657-9391-5176ABA03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5" y="4039982"/>
            <a:ext cx="805004" cy="80500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8CC7217-3ED9-4F82-B6EE-0CC9F9B80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70" y="4014946"/>
            <a:ext cx="805004" cy="805004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2E54C3A2-15D5-48C3-832B-EC11CB1739AA}"/>
              </a:ext>
            </a:extLst>
          </p:cNvPr>
          <p:cNvSpPr txBox="1"/>
          <p:nvPr/>
        </p:nvSpPr>
        <p:spPr>
          <a:xfrm>
            <a:off x="1336107" y="5254081"/>
            <a:ext cx="647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Discriminator only learns to output “1” (real).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圖片 58">
            <a:extLst>
              <a:ext uri="{FF2B5EF4-FFF2-40B4-BE49-F238E27FC236}">
                <a16:creationId xmlns:a16="http://schemas.microsoft.com/office/drawing/2014/main" id="{D0465E97-9738-43AC-A135-A76A6F8A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94" y="3935027"/>
            <a:ext cx="851310" cy="82890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DA4EFF-C8F2-41F8-B878-89F32C7C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 - Training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082433-0390-424C-8C02-B9F91254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Negative examples are critical.</a:t>
            </a:r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4F272A7-2A35-497F-894F-07DA82C32798}"/>
              </a:ext>
            </a:extLst>
          </p:cNvPr>
          <p:cNvGrpSpPr/>
          <p:nvPr/>
        </p:nvGrpSpPr>
        <p:grpSpPr>
          <a:xfrm>
            <a:off x="204242" y="2498267"/>
            <a:ext cx="4396786" cy="1122019"/>
            <a:chOff x="244605" y="3920666"/>
            <a:chExt cx="4396786" cy="1122019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95BA2B4-BFA3-4DFE-855B-FB5E248BF107}"/>
                </a:ext>
              </a:extLst>
            </p:cNvPr>
            <p:cNvGrpSpPr/>
            <p:nvPr/>
          </p:nvGrpSpPr>
          <p:grpSpPr>
            <a:xfrm>
              <a:off x="968357" y="3920666"/>
              <a:ext cx="3673034" cy="1122019"/>
              <a:chOff x="1357192" y="2528982"/>
              <a:chExt cx="3673034" cy="112201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E606150-DB10-470A-B518-7039814DC660}"/>
                  </a:ext>
                </a:extLst>
              </p:cNvPr>
              <p:cNvSpPr/>
              <p:nvPr/>
            </p:nvSpPr>
            <p:spPr>
              <a:xfrm>
                <a:off x="1762169" y="2528982"/>
                <a:ext cx="864918" cy="107300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D</a:t>
                </a:r>
              </a:p>
            </p:txBody>
          </p:sp>
          <p:sp>
            <p:nvSpPr>
              <p:cNvPr id="6" name="箭號: 向右 5">
                <a:extLst>
                  <a:ext uri="{FF2B5EF4-FFF2-40B4-BE49-F238E27FC236}">
                    <a16:creationId xmlns:a16="http://schemas.microsoft.com/office/drawing/2014/main" id="{4332CED9-3694-4C45-905B-E86441B786B2}"/>
                  </a:ext>
                </a:extLst>
              </p:cNvPr>
              <p:cNvSpPr/>
              <p:nvPr/>
            </p:nvSpPr>
            <p:spPr>
              <a:xfrm>
                <a:off x="1357192" y="2861641"/>
                <a:ext cx="407291" cy="418871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箭號: 向右 6">
                <a:extLst>
                  <a:ext uri="{FF2B5EF4-FFF2-40B4-BE49-F238E27FC236}">
                    <a16:creationId xmlns:a16="http://schemas.microsoft.com/office/drawing/2014/main" id="{C656D103-64CF-4E65-8E42-4784AD6107E9}"/>
                  </a:ext>
                </a:extLst>
              </p:cNvPr>
              <p:cNvSpPr/>
              <p:nvPr/>
            </p:nvSpPr>
            <p:spPr>
              <a:xfrm>
                <a:off x="2627087" y="2843946"/>
                <a:ext cx="310167" cy="4188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AD07202-191C-455D-8677-D18F8F9C7736}"/>
                  </a:ext>
                </a:extLst>
              </p:cNvPr>
              <p:cNvSpPr txBox="1"/>
              <p:nvPr/>
            </p:nvSpPr>
            <p:spPr>
              <a:xfrm>
                <a:off x="2955602" y="2843946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scalar</a:t>
                </a:r>
                <a:endParaRPr lang="zh-TW" altLang="en-US" sz="2400" dirty="0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4458851-E755-4E28-8D8E-19CD2ED526E9}"/>
                  </a:ext>
                </a:extLst>
              </p:cNvPr>
              <p:cNvSpPr txBox="1"/>
              <p:nvPr/>
            </p:nvSpPr>
            <p:spPr>
              <a:xfrm>
                <a:off x="4139541" y="2820004"/>
                <a:ext cx="8906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1</a:t>
                </a:r>
              </a:p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(real)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箭號: 左-右雙向 9">
                <a:extLst>
                  <a:ext uri="{FF2B5EF4-FFF2-40B4-BE49-F238E27FC236}">
                    <a16:creationId xmlns:a16="http://schemas.microsoft.com/office/drawing/2014/main" id="{ABDF99BB-5B9A-482F-A3D8-2194BCC9F079}"/>
                  </a:ext>
                </a:extLst>
              </p:cNvPr>
              <p:cNvSpPr/>
              <p:nvPr/>
            </p:nvSpPr>
            <p:spPr>
              <a:xfrm>
                <a:off x="3811026" y="2882511"/>
                <a:ext cx="590485" cy="352992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2C0FCB9-BBC4-4E78-BB9F-20224484C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5" y="4039982"/>
              <a:ext cx="805004" cy="805004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D2D18F9-904A-4A36-8E7D-12C864931552}"/>
              </a:ext>
            </a:extLst>
          </p:cNvPr>
          <p:cNvGrpSpPr/>
          <p:nvPr/>
        </p:nvGrpSpPr>
        <p:grpSpPr>
          <a:xfrm>
            <a:off x="927994" y="3833629"/>
            <a:ext cx="3673034" cy="1122019"/>
            <a:chOff x="1357192" y="2528982"/>
            <a:chExt cx="3673034" cy="112201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67760A7-1EFE-4A20-BE9F-62B558F1A866}"/>
                </a:ext>
              </a:extLst>
            </p:cNvPr>
            <p:cNvSpPr/>
            <p:nvPr/>
          </p:nvSpPr>
          <p:spPr>
            <a:xfrm>
              <a:off x="1762169" y="2528982"/>
              <a:ext cx="864918" cy="10730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207626BB-DA90-4CFC-A171-DA68116E34F8}"/>
                </a:ext>
              </a:extLst>
            </p:cNvPr>
            <p:cNvSpPr/>
            <p:nvPr/>
          </p:nvSpPr>
          <p:spPr>
            <a:xfrm>
              <a:off x="1357192" y="2861641"/>
              <a:ext cx="407291" cy="41887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箭號: 向右 17">
              <a:extLst>
                <a:ext uri="{FF2B5EF4-FFF2-40B4-BE49-F238E27FC236}">
                  <a16:creationId xmlns:a16="http://schemas.microsoft.com/office/drawing/2014/main" id="{CE3824ED-7444-4E04-BC49-824F554D6DA5}"/>
                </a:ext>
              </a:extLst>
            </p:cNvPr>
            <p:cNvSpPr/>
            <p:nvPr/>
          </p:nvSpPr>
          <p:spPr>
            <a:xfrm>
              <a:off x="2627087" y="2843946"/>
              <a:ext cx="310167" cy="4188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1F613C28-D3DA-4294-9777-91E99B2750E4}"/>
                </a:ext>
              </a:extLst>
            </p:cNvPr>
            <p:cNvSpPr txBox="1"/>
            <p:nvPr/>
          </p:nvSpPr>
          <p:spPr>
            <a:xfrm>
              <a:off x="2955602" y="284394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5591930-C03E-4067-B438-320485ACBBF5}"/>
                </a:ext>
              </a:extLst>
            </p:cNvPr>
            <p:cNvSpPr txBox="1"/>
            <p:nvPr/>
          </p:nvSpPr>
          <p:spPr>
            <a:xfrm>
              <a:off x="4139541" y="2820004"/>
              <a:ext cx="890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0</a:t>
              </a:r>
            </a:p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(fake)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箭號: 左-右雙向 20">
              <a:extLst>
                <a:ext uri="{FF2B5EF4-FFF2-40B4-BE49-F238E27FC236}">
                  <a16:creationId xmlns:a16="http://schemas.microsoft.com/office/drawing/2014/main" id="{2DF86260-8C7C-4E4A-9986-A22060C7FC1E}"/>
                </a:ext>
              </a:extLst>
            </p:cNvPr>
            <p:cNvSpPr/>
            <p:nvPr/>
          </p:nvSpPr>
          <p:spPr>
            <a:xfrm>
              <a:off x="3811026" y="2882511"/>
              <a:ext cx="590485" cy="3529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558E906C-381D-4A67-87A0-DB824A044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42" y="3945361"/>
            <a:ext cx="795410" cy="808240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18C23FA6-5F38-4A48-BE66-FF9EA7B618CE}"/>
              </a:ext>
            </a:extLst>
          </p:cNvPr>
          <p:cNvGrpSpPr/>
          <p:nvPr/>
        </p:nvGrpSpPr>
        <p:grpSpPr>
          <a:xfrm>
            <a:off x="209489" y="5423997"/>
            <a:ext cx="4391539" cy="1073005"/>
            <a:chOff x="267242" y="5686016"/>
            <a:chExt cx="4391539" cy="1073005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9114D43D-A73A-4124-AF97-3A31E438A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242" y="5820575"/>
              <a:ext cx="790163" cy="831750"/>
            </a:xfrm>
            <a:prstGeom prst="rect">
              <a:avLst/>
            </a:prstGeom>
          </p:spPr>
        </p:pic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059FC8F3-B8C1-45A1-85A7-902017EE90C2}"/>
                </a:ext>
              </a:extLst>
            </p:cNvPr>
            <p:cNvGrpSpPr/>
            <p:nvPr/>
          </p:nvGrpSpPr>
          <p:grpSpPr>
            <a:xfrm>
              <a:off x="970624" y="5686016"/>
              <a:ext cx="3688157" cy="1073005"/>
              <a:chOff x="1357192" y="2528982"/>
              <a:chExt cx="3688157" cy="1073005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3AF578B-4947-4CFA-8F96-D7BA6C853D82}"/>
                  </a:ext>
                </a:extLst>
              </p:cNvPr>
              <p:cNvSpPr/>
              <p:nvPr/>
            </p:nvSpPr>
            <p:spPr>
              <a:xfrm>
                <a:off x="1762169" y="2528982"/>
                <a:ext cx="864918" cy="107300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D</a:t>
                </a:r>
              </a:p>
            </p:txBody>
          </p:sp>
          <p:sp>
            <p:nvSpPr>
              <p:cNvPr id="26" name="箭號: 向右 25">
                <a:extLst>
                  <a:ext uri="{FF2B5EF4-FFF2-40B4-BE49-F238E27FC236}">
                    <a16:creationId xmlns:a16="http://schemas.microsoft.com/office/drawing/2014/main" id="{9C216A14-3BF5-4AEF-B1AC-2AAA7D3885F5}"/>
                  </a:ext>
                </a:extLst>
              </p:cNvPr>
              <p:cNvSpPr/>
              <p:nvPr/>
            </p:nvSpPr>
            <p:spPr>
              <a:xfrm>
                <a:off x="1357192" y="2861641"/>
                <a:ext cx="407291" cy="418871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箭號: 向右 26">
                <a:extLst>
                  <a:ext uri="{FF2B5EF4-FFF2-40B4-BE49-F238E27FC236}">
                    <a16:creationId xmlns:a16="http://schemas.microsoft.com/office/drawing/2014/main" id="{7072DC36-D7DE-431A-955A-ACD8F90D4E59}"/>
                  </a:ext>
                </a:extLst>
              </p:cNvPr>
              <p:cNvSpPr/>
              <p:nvPr/>
            </p:nvSpPr>
            <p:spPr>
              <a:xfrm>
                <a:off x="2627087" y="2843946"/>
                <a:ext cx="310167" cy="4188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C740DD3-2150-44C3-99CD-153D8E179389}"/>
                  </a:ext>
                </a:extLst>
              </p:cNvPr>
              <p:cNvSpPr txBox="1"/>
              <p:nvPr/>
            </p:nvSpPr>
            <p:spPr>
              <a:xfrm>
                <a:off x="2955602" y="2843946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0.9</a:t>
                </a:r>
                <a:endParaRPr lang="zh-TW" altLang="en-US" sz="2400" dirty="0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A029397-2EC1-491E-BCB0-9C7F0955509A}"/>
                  </a:ext>
                </a:extLst>
              </p:cNvPr>
              <p:cNvSpPr txBox="1"/>
              <p:nvPr/>
            </p:nvSpPr>
            <p:spPr>
              <a:xfrm>
                <a:off x="3340951" y="2861641"/>
                <a:ext cx="1704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Pretty real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9087DA9-42F0-476C-90D2-D4E10BF57B87}"/>
              </a:ext>
            </a:extLst>
          </p:cNvPr>
          <p:cNvGrpSpPr/>
          <p:nvPr/>
        </p:nvGrpSpPr>
        <p:grpSpPr>
          <a:xfrm>
            <a:off x="4715988" y="2498267"/>
            <a:ext cx="4396786" cy="1122019"/>
            <a:chOff x="244605" y="3920666"/>
            <a:chExt cx="4396786" cy="1122019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3BE99973-AC4B-4156-B0E4-15653A33078E}"/>
                </a:ext>
              </a:extLst>
            </p:cNvPr>
            <p:cNvGrpSpPr/>
            <p:nvPr/>
          </p:nvGrpSpPr>
          <p:grpSpPr>
            <a:xfrm>
              <a:off x="968357" y="3920666"/>
              <a:ext cx="3673034" cy="1122019"/>
              <a:chOff x="1357192" y="2528982"/>
              <a:chExt cx="3673034" cy="1122019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A97F33B-4880-4BDF-A924-F4AD1C13A688}"/>
                  </a:ext>
                </a:extLst>
              </p:cNvPr>
              <p:cNvSpPr/>
              <p:nvPr/>
            </p:nvSpPr>
            <p:spPr>
              <a:xfrm>
                <a:off x="1762169" y="2528982"/>
                <a:ext cx="864918" cy="107300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D</a:t>
                </a:r>
              </a:p>
            </p:txBody>
          </p:sp>
          <p:sp>
            <p:nvSpPr>
              <p:cNvPr id="36" name="箭號: 向右 35">
                <a:extLst>
                  <a:ext uri="{FF2B5EF4-FFF2-40B4-BE49-F238E27FC236}">
                    <a16:creationId xmlns:a16="http://schemas.microsoft.com/office/drawing/2014/main" id="{B940DF1B-89AE-4811-8D5A-528C444F6D5B}"/>
                  </a:ext>
                </a:extLst>
              </p:cNvPr>
              <p:cNvSpPr/>
              <p:nvPr/>
            </p:nvSpPr>
            <p:spPr>
              <a:xfrm>
                <a:off x="1357192" y="2861641"/>
                <a:ext cx="407291" cy="418871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箭號: 向右 36">
                <a:extLst>
                  <a:ext uri="{FF2B5EF4-FFF2-40B4-BE49-F238E27FC236}">
                    <a16:creationId xmlns:a16="http://schemas.microsoft.com/office/drawing/2014/main" id="{6E42B5B9-2BDC-419D-AC30-307B92D94949}"/>
                  </a:ext>
                </a:extLst>
              </p:cNvPr>
              <p:cNvSpPr/>
              <p:nvPr/>
            </p:nvSpPr>
            <p:spPr>
              <a:xfrm>
                <a:off x="2627087" y="2843946"/>
                <a:ext cx="310167" cy="4188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7CB7563-77CA-4FDE-AE0F-461928A81072}"/>
                  </a:ext>
                </a:extLst>
              </p:cNvPr>
              <p:cNvSpPr txBox="1"/>
              <p:nvPr/>
            </p:nvSpPr>
            <p:spPr>
              <a:xfrm>
                <a:off x="2955602" y="2843946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scalar</a:t>
                </a:r>
                <a:endParaRPr lang="zh-TW" altLang="en-US" sz="2400" dirty="0"/>
              </a:p>
            </p:txBody>
          </p:sp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455619A3-1A23-4E44-B72B-E2FC38C5F5A9}"/>
                  </a:ext>
                </a:extLst>
              </p:cNvPr>
              <p:cNvSpPr txBox="1"/>
              <p:nvPr/>
            </p:nvSpPr>
            <p:spPr>
              <a:xfrm>
                <a:off x="4139541" y="2820004"/>
                <a:ext cx="8906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1</a:t>
                </a:r>
              </a:p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(real)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箭號: 左-右雙向 39">
                <a:extLst>
                  <a:ext uri="{FF2B5EF4-FFF2-40B4-BE49-F238E27FC236}">
                    <a16:creationId xmlns:a16="http://schemas.microsoft.com/office/drawing/2014/main" id="{E9191F0B-6253-4BA4-BA3F-221B8514AA2C}"/>
                  </a:ext>
                </a:extLst>
              </p:cNvPr>
              <p:cNvSpPr/>
              <p:nvPr/>
            </p:nvSpPr>
            <p:spPr>
              <a:xfrm>
                <a:off x="3811026" y="2882511"/>
                <a:ext cx="590485" cy="352992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1317538A-87C3-434A-ADF9-8BA1EC15B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5" y="4039982"/>
              <a:ext cx="805004" cy="805004"/>
            </a:xfrm>
            <a:prstGeom prst="rect">
              <a:avLst/>
            </a:prstGeom>
          </p:spPr>
        </p:pic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CBF645C1-605D-4E8A-8F7E-A05CEA02D245}"/>
              </a:ext>
            </a:extLst>
          </p:cNvPr>
          <p:cNvGrpSpPr/>
          <p:nvPr/>
        </p:nvGrpSpPr>
        <p:grpSpPr>
          <a:xfrm>
            <a:off x="5439740" y="3833629"/>
            <a:ext cx="3673034" cy="1122019"/>
            <a:chOff x="1357192" y="2528982"/>
            <a:chExt cx="3673034" cy="112201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D63D2EB-76D9-41C2-A861-ABA64D3E4A76}"/>
                </a:ext>
              </a:extLst>
            </p:cNvPr>
            <p:cNvSpPr/>
            <p:nvPr/>
          </p:nvSpPr>
          <p:spPr>
            <a:xfrm>
              <a:off x="1762169" y="2528982"/>
              <a:ext cx="864918" cy="10730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</a:t>
              </a:r>
            </a:p>
          </p:txBody>
        </p:sp>
        <p:sp>
          <p:nvSpPr>
            <p:cNvPr id="43" name="箭號: 向右 42">
              <a:extLst>
                <a:ext uri="{FF2B5EF4-FFF2-40B4-BE49-F238E27FC236}">
                  <a16:creationId xmlns:a16="http://schemas.microsoft.com/office/drawing/2014/main" id="{A4ACC804-62D9-4D75-92C5-FD153C43E01A}"/>
                </a:ext>
              </a:extLst>
            </p:cNvPr>
            <p:cNvSpPr/>
            <p:nvPr/>
          </p:nvSpPr>
          <p:spPr>
            <a:xfrm>
              <a:off x="1357192" y="2861641"/>
              <a:ext cx="407291" cy="41887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箭號: 向右 43">
              <a:extLst>
                <a:ext uri="{FF2B5EF4-FFF2-40B4-BE49-F238E27FC236}">
                  <a16:creationId xmlns:a16="http://schemas.microsoft.com/office/drawing/2014/main" id="{1BBEBC26-E950-4F83-B7FF-F730AC19A8BC}"/>
                </a:ext>
              </a:extLst>
            </p:cNvPr>
            <p:cNvSpPr/>
            <p:nvPr/>
          </p:nvSpPr>
          <p:spPr>
            <a:xfrm>
              <a:off x="2627087" y="2843946"/>
              <a:ext cx="310167" cy="4188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D5F88C83-5043-4E12-B3E8-592E964846AE}"/>
                </a:ext>
              </a:extLst>
            </p:cNvPr>
            <p:cNvSpPr txBox="1"/>
            <p:nvPr/>
          </p:nvSpPr>
          <p:spPr>
            <a:xfrm>
              <a:off x="2955602" y="284394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899FC742-4C00-40FB-9772-4D0B2AB5E362}"/>
                </a:ext>
              </a:extLst>
            </p:cNvPr>
            <p:cNvSpPr txBox="1"/>
            <p:nvPr/>
          </p:nvSpPr>
          <p:spPr>
            <a:xfrm>
              <a:off x="4139541" y="2820004"/>
              <a:ext cx="890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0</a:t>
              </a:r>
            </a:p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(fake)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箭號: 左-右雙向 46">
              <a:extLst>
                <a:ext uri="{FF2B5EF4-FFF2-40B4-BE49-F238E27FC236}">
                  <a16:creationId xmlns:a16="http://schemas.microsoft.com/office/drawing/2014/main" id="{67E1E826-F881-436A-BE1C-AEBC96AEBF30}"/>
                </a:ext>
              </a:extLst>
            </p:cNvPr>
            <p:cNvSpPr/>
            <p:nvPr/>
          </p:nvSpPr>
          <p:spPr>
            <a:xfrm>
              <a:off x="3811026" y="2882511"/>
              <a:ext cx="590485" cy="35299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FC3A883E-EBA9-467C-93F3-CEE2EC09B446}"/>
              </a:ext>
            </a:extLst>
          </p:cNvPr>
          <p:cNvCxnSpPr>
            <a:cxnSpLocks/>
          </p:cNvCxnSpPr>
          <p:nvPr/>
        </p:nvCxnSpPr>
        <p:spPr>
          <a:xfrm>
            <a:off x="-52148" y="5141612"/>
            <a:ext cx="447900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73AADC8B-8875-4E4A-823D-6E60AA3ACDB8}"/>
              </a:ext>
            </a:extLst>
          </p:cNvPr>
          <p:cNvSpPr txBox="1"/>
          <p:nvPr/>
        </p:nvSpPr>
        <p:spPr>
          <a:xfrm>
            <a:off x="4715988" y="5510434"/>
            <a:ext cx="4043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How to generate realistic negative examples?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 -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9640"/>
          </a:xfrm>
        </p:spPr>
        <p:txBody>
          <a:bodyPr>
            <a:noAutofit/>
          </a:bodyPr>
          <a:lstStyle/>
          <a:p>
            <a:r>
              <a:rPr lang="en-US" altLang="zh-TW" b="1" u="sng" dirty="0"/>
              <a:t>General Algorithm</a:t>
            </a:r>
            <a:endParaRPr lang="en-US" altLang="zh-TW" dirty="0"/>
          </a:p>
          <a:p>
            <a:pPr lvl="1"/>
            <a:r>
              <a:rPr lang="en-US" altLang="zh-TW" sz="2800" dirty="0"/>
              <a:t>Given a set of </a:t>
            </a:r>
            <a:r>
              <a:rPr lang="en-US" altLang="zh-TW" sz="2800" dirty="0">
                <a:solidFill>
                  <a:srgbClr val="0000FF"/>
                </a:solidFill>
              </a:rPr>
              <a:t>positive examples</a:t>
            </a:r>
            <a:r>
              <a:rPr lang="en-US" altLang="zh-TW" sz="2800" dirty="0"/>
              <a:t>, randomly generate a set of </a:t>
            </a:r>
            <a:r>
              <a:rPr lang="en-US" altLang="zh-TW" sz="2800" dirty="0">
                <a:solidFill>
                  <a:srgbClr val="FF0000"/>
                </a:solidFill>
              </a:rPr>
              <a:t>negative examples</a:t>
            </a:r>
            <a:r>
              <a:rPr lang="en-US" altLang="zh-TW" sz="2800" dirty="0"/>
              <a:t>.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In each iteration</a:t>
            </a:r>
          </a:p>
          <a:p>
            <a:pPr lvl="2"/>
            <a:r>
              <a:rPr lang="en-US" altLang="zh-TW" sz="2600" dirty="0"/>
              <a:t>Learn a discriminator D that can discriminate positive and negative examples.</a:t>
            </a:r>
          </a:p>
          <a:p>
            <a:pPr lvl="2"/>
            <a:endParaRPr lang="en-US" altLang="zh-TW" sz="2600" dirty="0"/>
          </a:p>
          <a:p>
            <a:pPr lvl="2"/>
            <a:endParaRPr lang="en-US" altLang="zh-TW" sz="2600" dirty="0"/>
          </a:p>
          <a:p>
            <a:pPr lvl="2"/>
            <a:r>
              <a:rPr lang="en-US" altLang="zh-TW" sz="2600" dirty="0"/>
              <a:t>Generate negative examples by </a:t>
            </a:r>
            <a:r>
              <a:rPr lang="en-US" altLang="zh-TW" sz="2800" dirty="0"/>
              <a:t>discriminator D</a:t>
            </a:r>
            <a:endParaRPr lang="en-US" altLang="zh-TW" sz="2600" dirty="0"/>
          </a:p>
          <a:p>
            <a:pPr lvl="2"/>
            <a:endParaRPr lang="en-US" altLang="zh-TW" sz="2600" dirty="0"/>
          </a:p>
          <a:p>
            <a:pPr marL="1371600" lvl="3" indent="0">
              <a:buNone/>
            </a:pPr>
            <a:r>
              <a:rPr lang="en-US" altLang="zh-TW" sz="2400" dirty="0"/>
              <a:t> </a:t>
            </a:r>
          </a:p>
          <a:p>
            <a:pPr lvl="1"/>
            <a:endParaRPr lang="zh-TW" altLang="en-US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C66AEFA-969F-4B50-811C-04A147C91E90}"/>
              </a:ext>
            </a:extLst>
          </p:cNvPr>
          <p:cNvGrpSpPr/>
          <p:nvPr/>
        </p:nvGrpSpPr>
        <p:grpSpPr>
          <a:xfrm>
            <a:off x="5502709" y="1851967"/>
            <a:ext cx="1772981" cy="455350"/>
            <a:chOff x="3798412" y="6111526"/>
            <a:chExt cx="2162335" cy="554490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B66AF88C-503F-45B3-ADB9-3EE9A4A79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BFF73FA5-0DF7-4202-9922-D51B742E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87CA6CB6-0C45-4B5E-8FB5-B7B0EC71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F2E5C420-767E-4AE2-8706-B9DC0F833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FD5C81C0-6A96-4C17-8715-55E7977CA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939" y="3045683"/>
            <a:ext cx="1772981" cy="46806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D4AD8DC7-F2CD-43E5-97AC-9EC278C4565E}"/>
              </a:ext>
            </a:extLst>
          </p:cNvPr>
          <p:cNvSpPr/>
          <p:nvPr/>
        </p:nvSpPr>
        <p:spPr>
          <a:xfrm>
            <a:off x="7430874" y="4348654"/>
            <a:ext cx="864918" cy="730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CF3B52B-4892-4031-8B73-C47E14132ABC}"/>
              </a:ext>
            </a:extLst>
          </p:cNvPr>
          <p:cNvGrpSpPr/>
          <p:nvPr/>
        </p:nvGrpSpPr>
        <p:grpSpPr>
          <a:xfrm>
            <a:off x="2350938" y="4461503"/>
            <a:ext cx="1918355" cy="491926"/>
            <a:chOff x="3798412" y="6111526"/>
            <a:chExt cx="2162335" cy="554490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812AEEF1-74E2-401B-8EC3-5E369A30F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FD14019-2842-48CD-8563-03D73C39B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68D9258A-D8D8-4F35-A9AB-75D56F81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BDD314B2-DAE7-40AA-AF24-046A148DF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pic>
        <p:nvPicPr>
          <p:cNvPr id="34" name="圖片 33">
            <a:extLst>
              <a:ext uri="{FF2B5EF4-FFF2-40B4-BE49-F238E27FC236}">
                <a16:creationId xmlns:a16="http://schemas.microsoft.com/office/drawing/2014/main" id="{7C746538-071C-4F0A-A036-E1C044E47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332" y="4461503"/>
            <a:ext cx="1863356" cy="491926"/>
          </a:xfrm>
          <a:prstGeom prst="rect">
            <a:avLst/>
          </a:prstGeom>
        </p:spPr>
      </p:pic>
      <p:graphicFrame>
        <p:nvGraphicFramePr>
          <p:cNvPr id="35" name="Object 12">
            <a:extLst>
              <a:ext uri="{FF2B5EF4-FFF2-40B4-BE49-F238E27FC236}">
                <a16:creationId xmlns:a16="http://schemas.microsoft.com/office/drawing/2014/main" id="{0F22DA59-CDF7-4251-9C94-D0E14BB6668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64860" y="5677402"/>
          <a:ext cx="2976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方程式" r:id="rId9" imgW="1079280" imgH="279360" progId="Equation.3">
                  <p:embed/>
                </p:oleObj>
              </mc:Choice>
              <mc:Fallback>
                <p:oleObj name="方程式" r:id="rId9" imgW="1079280" imgH="279360" progId="Equation.3">
                  <p:embed/>
                  <p:pic>
                    <p:nvPicPr>
                      <p:cNvPr id="35" name="Object 12">
                        <a:extLst>
                          <a:ext uri="{FF2B5EF4-FFF2-40B4-BE49-F238E27FC236}">
                            <a16:creationId xmlns:a16="http://schemas.microsoft.com/office/drawing/2014/main" id="{0F22DA59-CDF7-4251-9C94-D0E14BB66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860" y="5677402"/>
                        <a:ext cx="2976563" cy="774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圖片 35">
            <a:extLst>
              <a:ext uri="{FF2B5EF4-FFF2-40B4-BE49-F238E27FC236}">
                <a16:creationId xmlns:a16="http://schemas.microsoft.com/office/drawing/2014/main" id="{FFBE76C6-502C-4F34-A208-8FBA828D4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0939" y="5762278"/>
            <a:ext cx="1918355" cy="483425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CE816803-87A0-4367-B567-342310647E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0938" y="5757396"/>
            <a:ext cx="1980836" cy="49318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F1883DD-F41A-4C9D-B6A7-E8B5D3BBB28F}"/>
              </a:ext>
            </a:extLst>
          </p:cNvPr>
          <p:cNvSpPr txBox="1"/>
          <p:nvPr/>
        </p:nvSpPr>
        <p:spPr>
          <a:xfrm>
            <a:off x="4236796" y="4457353"/>
            <a:ext cx="67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v.s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CD960ABD-C57A-49A6-BB70-E15B103A14B8}"/>
              </a:ext>
            </a:extLst>
          </p:cNvPr>
          <p:cNvSpPr/>
          <p:nvPr/>
        </p:nvSpPr>
        <p:spPr>
          <a:xfrm>
            <a:off x="6832923" y="4457353"/>
            <a:ext cx="48799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2EA7AB22-D594-42F8-8C4A-EEA01B405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4457353"/>
            <a:ext cx="1918355" cy="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6E959-D8A4-42A2-84DF-DC4A887E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 - Training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44083E-35B4-48BE-A5B8-6327CF44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B5D4DA8-CC40-4F6A-A5BF-D60BCC1981D8}"/>
              </a:ext>
            </a:extLst>
          </p:cNvPr>
          <p:cNvCxnSpPr>
            <a:cxnSpLocks/>
          </p:cNvCxnSpPr>
          <p:nvPr/>
        </p:nvCxnSpPr>
        <p:spPr>
          <a:xfrm>
            <a:off x="3232295" y="5017217"/>
            <a:ext cx="53685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5075373B-1DB9-4F89-809A-0F27579CEC3C}"/>
              </a:ext>
            </a:extLst>
          </p:cNvPr>
          <p:cNvSpPr/>
          <p:nvPr/>
        </p:nvSpPr>
        <p:spPr>
          <a:xfrm rot="21442184">
            <a:off x="3157529" y="3682118"/>
            <a:ext cx="4988173" cy="1454600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FE56CE8-BE8F-4D3D-B3E1-A9B725E24B67}"/>
              </a:ext>
            </a:extLst>
          </p:cNvPr>
          <p:cNvGrpSpPr/>
          <p:nvPr/>
        </p:nvGrpSpPr>
        <p:grpSpPr>
          <a:xfrm flipV="1">
            <a:off x="4985555" y="4872163"/>
            <a:ext cx="1494714" cy="258268"/>
            <a:chOff x="3483686" y="6471270"/>
            <a:chExt cx="2238179" cy="386730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27544CE2-1071-40B2-A757-754992866F9A}"/>
                </a:ext>
              </a:extLst>
            </p:cNvPr>
            <p:cNvSpPr/>
            <p:nvPr/>
          </p:nvSpPr>
          <p:spPr>
            <a:xfrm>
              <a:off x="4431073" y="6475586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30C97068-30EF-4B84-AE54-C477A2B47EBD}"/>
                </a:ext>
              </a:extLst>
            </p:cNvPr>
            <p:cNvSpPr/>
            <p:nvPr/>
          </p:nvSpPr>
          <p:spPr>
            <a:xfrm>
              <a:off x="4040175" y="6475584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07E41CC-7AA9-4393-BED3-44FBEB724C9C}"/>
                </a:ext>
              </a:extLst>
            </p:cNvPr>
            <p:cNvSpPr/>
            <p:nvPr/>
          </p:nvSpPr>
          <p:spPr>
            <a:xfrm>
              <a:off x="4777814" y="6475582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E255C61B-C7C8-4B70-A9B0-A1512EF0CC51}"/>
                </a:ext>
              </a:extLst>
            </p:cNvPr>
            <p:cNvSpPr/>
            <p:nvPr/>
          </p:nvSpPr>
          <p:spPr>
            <a:xfrm>
              <a:off x="3483686" y="6471270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DA2531A6-554A-4CE1-B325-DFAB4C2E9BBA}"/>
                </a:ext>
              </a:extLst>
            </p:cNvPr>
            <p:cNvSpPr/>
            <p:nvPr/>
          </p:nvSpPr>
          <p:spPr>
            <a:xfrm>
              <a:off x="5359564" y="6495699"/>
              <a:ext cx="362301" cy="3623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C96F2C7-A424-4A1A-B5F2-5798B976A115}"/>
              </a:ext>
            </a:extLst>
          </p:cNvPr>
          <p:cNvSpPr/>
          <p:nvPr/>
        </p:nvSpPr>
        <p:spPr>
          <a:xfrm>
            <a:off x="6573203" y="3833578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D(x)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0D8F8AA-CED1-49BD-8A66-56779169ABF1}"/>
              </a:ext>
            </a:extLst>
          </p:cNvPr>
          <p:cNvSpPr txBox="1"/>
          <p:nvPr/>
        </p:nvSpPr>
        <p:spPr>
          <a:xfrm>
            <a:off x="4673078" y="5074741"/>
            <a:ext cx="213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real examples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8357898-0512-4185-B4C4-5FFD2631B7F9}"/>
              </a:ext>
            </a:extLst>
          </p:cNvPr>
          <p:cNvCxnSpPr/>
          <p:nvPr/>
        </p:nvCxnSpPr>
        <p:spPr>
          <a:xfrm flipV="1">
            <a:off x="4998255" y="3864470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5B54D52-B094-40D7-9290-7224153D0AE3}"/>
              </a:ext>
            </a:extLst>
          </p:cNvPr>
          <p:cNvCxnSpPr/>
          <p:nvPr/>
        </p:nvCxnSpPr>
        <p:spPr>
          <a:xfrm flipV="1">
            <a:off x="5357193" y="3452930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32D06D7-6638-4215-B62D-A81F23CAC445}"/>
              </a:ext>
            </a:extLst>
          </p:cNvPr>
          <p:cNvCxnSpPr/>
          <p:nvPr/>
        </p:nvCxnSpPr>
        <p:spPr>
          <a:xfrm flipV="1">
            <a:off x="5706751" y="3247160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B0B62D5-37A9-459C-AF20-02E30509B4E3}"/>
              </a:ext>
            </a:extLst>
          </p:cNvPr>
          <p:cNvCxnSpPr/>
          <p:nvPr/>
        </p:nvCxnSpPr>
        <p:spPr>
          <a:xfrm flipV="1">
            <a:off x="6059925" y="3440235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C67CCBF-FCF4-4D44-BAF8-CC1317D87CC0}"/>
              </a:ext>
            </a:extLst>
          </p:cNvPr>
          <p:cNvCxnSpPr/>
          <p:nvPr/>
        </p:nvCxnSpPr>
        <p:spPr>
          <a:xfrm flipV="1">
            <a:off x="6364725" y="3658700"/>
            <a:ext cx="0" cy="4115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947E49D-888A-4B56-9F23-CCE930FA2452}"/>
              </a:ext>
            </a:extLst>
          </p:cNvPr>
          <p:cNvCxnSpPr>
            <a:cxnSpLocks/>
          </p:cNvCxnSpPr>
          <p:nvPr/>
        </p:nvCxnSpPr>
        <p:spPr>
          <a:xfrm>
            <a:off x="4534116" y="4276010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47A853E-A9BB-45A1-AFF3-9CFB1BB31AD4}"/>
              </a:ext>
            </a:extLst>
          </p:cNvPr>
          <p:cNvCxnSpPr>
            <a:cxnSpLocks/>
          </p:cNvCxnSpPr>
          <p:nvPr/>
        </p:nvCxnSpPr>
        <p:spPr>
          <a:xfrm>
            <a:off x="4140416" y="4427187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5E978237-AF0E-4E82-B9BE-90631C2E58F9}"/>
              </a:ext>
            </a:extLst>
          </p:cNvPr>
          <p:cNvCxnSpPr>
            <a:cxnSpLocks/>
          </p:cNvCxnSpPr>
          <p:nvPr/>
        </p:nvCxnSpPr>
        <p:spPr>
          <a:xfrm>
            <a:off x="3822916" y="4538474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E6506C3-2E01-48A5-9156-70870BAF09DA}"/>
              </a:ext>
            </a:extLst>
          </p:cNvPr>
          <p:cNvCxnSpPr>
            <a:cxnSpLocks/>
          </p:cNvCxnSpPr>
          <p:nvPr/>
        </p:nvCxnSpPr>
        <p:spPr>
          <a:xfrm>
            <a:off x="7754281" y="4679825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935807E-2BB9-4DFC-ACAD-683B61C46A08}"/>
              </a:ext>
            </a:extLst>
          </p:cNvPr>
          <p:cNvCxnSpPr>
            <a:cxnSpLocks/>
          </p:cNvCxnSpPr>
          <p:nvPr/>
        </p:nvCxnSpPr>
        <p:spPr>
          <a:xfrm>
            <a:off x="7430891" y="4508904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D7007E4-5527-4E37-BA46-FF17D55E3CC5}"/>
              </a:ext>
            </a:extLst>
          </p:cNvPr>
          <p:cNvCxnSpPr>
            <a:cxnSpLocks/>
          </p:cNvCxnSpPr>
          <p:nvPr/>
        </p:nvCxnSpPr>
        <p:spPr>
          <a:xfrm>
            <a:off x="7164191" y="4331906"/>
            <a:ext cx="0" cy="4115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CE8463C-CFC7-4140-8673-93FB2D4CF046}"/>
              </a:ext>
            </a:extLst>
          </p:cNvPr>
          <p:cNvSpPr txBox="1"/>
          <p:nvPr/>
        </p:nvSpPr>
        <p:spPr>
          <a:xfrm>
            <a:off x="635805" y="5574319"/>
            <a:ext cx="542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 practice, you cannot decrease all the x other than real examples.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BC04A484-9F7D-4624-BB77-7205B16B9268}"/>
              </a:ext>
            </a:extLst>
          </p:cNvPr>
          <p:cNvGrpSpPr/>
          <p:nvPr/>
        </p:nvGrpSpPr>
        <p:grpSpPr>
          <a:xfrm>
            <a:off x="404514" y="1816727"/>
            <a:ext cx="4716532" cy="1236898"/>
            <a:chOff x="4323108" y="2917584"/>
            <a:chExt cx="4716532" cy="1236898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6E2E282F-0DBA-43BC-9CAA-94D7F51F310C}"/>
                </a:ext>
              </a:extLst>
            </p:cNvPr>
            <p:cNvGrpSpPr/>
            <p:nvPr/>
          </p:nvGrpSpPr>
          <p:grpSpPr>
            <a:xfrm>
              <a:off x="5445222" y="3048404"/>
              <a:ext cx="2512156" cy="949884"/>
              <a:chOff x="5464598" y="3000916"/>
              <a:chExt cx="2512156" cy="949884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FA7A7FC-856D-49E1-9F30-EE055579682E}"/>
                  </a:ext>
                </a:extLst>
              </p:cNvPr>
              <p:cNvSpPr/>
              <p:nvPr/>
            </p:nvSpPr>
            <p:spPr>
              <a:xfrm>
                <a:off x="6118343" y="3000916"/>
                <a:ext cx="1262490" cy="9498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Discriminator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D</a:t>
                </a:r>
              </a:p>
            </p:txBody>
          </p:sp>
          <p:sp>
            <p:nvSpPr>
              <p:cNvPr id="32" name="箭號: 向右 31">
                <a:extLst>
                  <a:ext uri="{FF2B5EF4-FFF2-40B4-BE49-F238E27FC236}">
                    <a16:creationId xmlns:a16="http://schemas.microsoft.com/office/drawing/2014/main" id="{F9FCA2D3-E17D-40E0-A4E6-1337DC27C395}"/>
                  </a:ext>
                </a:extLst>
              </p:cNvPr>
              <p:cNvSpPr/>
              <p:nvPr/>
            </p:nvSpPr>
            <p:spPr>
              <a:xfrm>
                <a:off x="5464598" y="3292561"/>
                <a:ext cx="407497" cy="42466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箭號: 向右 32">
                <a:extLst>
                  <a:ext uri="{FF2B5EF4-FFF2-40B4-BE49-F238E27FC236}">
                    <a16:creationId xmlns:a16="http://schemas.microsoft.com/office/drawing/2014/main" id="{A09FD2D9-D40E-43AC-AD72-AB8FE899FC5F}"/>
                  </a:ext>
                </a:extLst>
              </p:cNvPr>
              <p:cNvSpPr/>
              <p:nvPr/>
            </p:nvSpPr>
            <p:spPr>
              <a:xfrm>
                <a:off x="7569257" y="3292561"/>
                <a:ext cx="407497" cy="42466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4D3584A-BE0F-4F5A-8C5C-16A988348C6B}"/>
                </a:ext>
              </a:extLst>
            </p:cNvPr>
            <p:cNvSpPr txBox="1"/>
            <p:nvPr/>
          </p:nvSpPr>
          <p:spPr>
            <a:xfrm>
              <a:off x="4323108" y="3114422"/>
              <a:ext cx="1360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object</a:t>
              </a:r>
            </a:p>
            <a:p>
              <a:pPr algn="ct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A2F62EE-BE56-4B7D-9D6C-C415E930BDE0}"/>
                </a:ext>
              </a:extLst>
            </p:cNvPr>
            <p:cNvSpPr txBox="1"/>
            <p:nvPr/>
          </p:nvSpPr>
          <p:spPr>
            <a:xfrm>
              <a:off x="7678645" y="3114422"/>
              <a:ext cx="1360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</a:p>
            <a:p>
              <a:pPr algn="ctr"/>
              <a:r>
                <a:rPr lang="en-US" altLang="zh-TW" sz="2400" dirty="0"/>
                <a:t>D(x)</a:t>
              </a:r>
              <a:endParaRPr lang="zh-TW" altLang="en-US" sz="2400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9D5ABEF-9E6D-485E-ADD7-CE991611909A}"/>
                </a:ext>
              </a:extLst>
            </p:cNvPr>
            <p:cNvSpPr/>
            <p:nvPr/>
          </p:nvSpPr>
          <p:spPr>
            <a:xfrm>
              <a:off x="4506469" y="2917584"/>
              <a:ext cx="4312068" cy="12368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8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406" y="373609"/>
            <a:ext cx="3345896" cy="1325563"/>
          </a:xfrm>
        </p:spPr>
        <p:txBody>
          <a:bodyPr/>
          <a:lstStyle/>
          <a:p>
            <a:r>
              <a:rPr lang="en-US" altLang="zh-TW" dirty="0"/>
              <a:t>Discriminator - Training</a:t>
            </a:r>
            <a:endParaRPr lang="zh-TW" altLang="en-US" dirty="0"/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3915914" y="1941091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: 圖案 4"/>
          <p:cNvSpPr/>
          <p:nvPr/>
        </p:nvSpPr>
        <p:spPr>
          <a:xfrm rot="21442184">
            <a:off x="5695701" y="597947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362297" y="184577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177177" y="184577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526505" y="1845775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913637" y="184373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802008" y="1855302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/>
          <p:cNvSpPr/>
          <p:nvPr/>
        </p:nvSpPr>
        <p:spPr>
          <a:xfrm rot="21442184">
            <a:off x="4179043" y="586377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845639" y="1834207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60519" y="1834206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009847" y="1834205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396979" y="1832163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285350" y="1843732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188596" y="851725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596" y="851725"/>
                <a:ext cx="719428" cy="369332"/>
              </a:xfrm>
              <a:prstGeom prst="rect">
                <a:avLst/>
              </a:prstGeom>
              <a:blipFill>
                <a:blip r:embed="rId10"/>
                <a:stretch>
                  <a:fillRect l="-932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手繪多邊形: 圖案 19"/>
          <p:cNvSpPr/>
          <p:nvPr/>
        </p:nvSpPr>
        <p:spPr>
          <a:xfrm>
            <a:off x="4047784" y="173977"/>
            <a:ext cx="4330700" cy="1732285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1732285">
                <a:moveTo>
                  <a:pt x="0" y="1478285"/>
                </a:moveTo>
                <a:cubicBezTo>
                  <a:pt x="265641" y="1456060"/>
                  <a:pt x="531283" y="1433835"/>
                  <a:pt x="812800" y="1402085"/>
                </a:cubicBezTo>
                <a:cubicBezTo>
                  <a:pt x="1094317" y="1370335"/>
                  <a:pt x="1428750" y="1465585"/>
                  <a:pt x="1689100" y="1287785"/>
                </a:cubicBezTo>
                <a:cubicBezTo>
                  <a:pt x="1949450" y="1109985"/>
                  <a:pt x="2159000" y="483452"/>
                  <a:pt x="2374900" y="335285"/>
                </a:cubicBezTo>
                <a:cubicBezTo>
                  <a:pt x="2590800" y="187118"/>
                  <a:pt x="2821517" y="436885"/>
                  <a:pt x="2984500" y="398785"/>
                </a:cubicBezTo>
                <a:cubicBezTo>
                  <a:pt x="3147483" y="360685"/>
                  <a:pt x="3272367" y="161718"/>
                  <a:pt x="3352800" y="106685"/>
                </a:cubicBezTo>
                <a:cubicBezTo>
                  <a:pt x="3433233" y="51652"/>
                  <a:pt x="3397250" y="62235"/>
                  <a:pt x="3467100" y="68585"/>
                </a:cubicBezTo>
                <a:cubicBezTo>
                  <a:pt x="3536950" y="74935"/>
                  <a:pt x="3627967" y="-132498"/>
                  <a:pt x="3771900" y="144785"/>
                </a:cubicBezTo>
                <a:cubicBezTo>
                  <a:pt x="3915833" y="422068"/>
                  <a:pt x="4123266" y="1077176"/>
                  <a:pt x="4330700" y="17322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V="1">
            <a:off x="5932601" y="876369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</p:cNvCxnSpPr>
          <p:nvPr/>
        </p:nvCxnSpPr>
        <p:spPr>
          <a:xfrm>
            <a:off x="5430906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/>
          </p:cNvCxnSpPr>
          <p:nvPr/>
        </p:nvCxnSpPr>
        <p:spPr>
          <a:xfrm flipV="1">
            <a:off x="6177177" y="56498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 flipV="1">
            <a:off x="6362297" y="25267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</p:cNvCxnSpPr>
          <p:nvPr/>
        </p:nvCxnSpPr>
        <p:spPr>
          <a:xfrm flipV="1">
            <a:off x="6615406" y="17397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6804230" y="24110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5158021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>
            <a:off x="4938946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4748446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cxnSpLocks/>
          </p:cNvCxnSpPr>
          <p:nvPr/>
        </p:nvCxnSpPr>
        <p:spPr>
          <a:xfrm>
            <a:off x="4481746" y="125538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>
            <a:off x="3879957" y="4076072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手繪多邊形: 圖案 36"/>
          <p:cNvSpPr/>
          <p:nvPr/>
        </p:nvSpPr>
        <p:spPr>
          <a:xfrm rot="21442184">
            <a:off x="5659744" y="2732928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6326340" y="3980758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6141220" y="398075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6490548" y="398075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5877680" y="3978714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6766051" y="3990283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959549" y="2732928"/>
            <a:ext cx="1466671" cy="1428932"/>
            <a:chOff x="7195525" y="2732928"/>
            <a:chExt cx="1466671" cy="1428932"/>
          </a:xfrm>
        </p:grpSpPr>
        <p:sp>
          <p:nvSpPr>
            <p:cNvPr id="43" name="手繪多邊形: 圖案 42"/>
            <p:cNvSpPr/>
            <p:nvPr/>
          </p:nvSpPr>
          <p:spPr>
            <a:xfrm rot="21442184">
              <a:off x="7195525" y="2732928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7862121" y="398075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7677001" y="3980757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8026329" y="398075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7413461" y="3978714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8301832" y="3990283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8152639" y="2986706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39" y="2986706"/>
                <a:ext cx="719428" cy="369332"/>
              </a:xfrm>
              <a:prstGeom prst="rect">
                <a:avLst/>
              </a:prstGeom>
              <a:blipFill>
                <a:blip r:embed="rId11"/>
                <a:stretch>
                  <a:fillRect l="-9322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手繪多邊形: 圖案 49"/>
          <p:cNvSpPr/>
          <p:nvPr/>
        </p:nvSpPr>
        <p:spPr>
          <a:xfrm>
            <a:off x="4011827" y="2308958"/>
            <a:ext cx="4330700" cy="1732285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1732285">
                <a:moveTo>
                  <a:pt x="0" y="1478285"/>
                </a:moveTo>
                <a:cubicBezTo>
                  <a:pt x="265641" y="1456060"/>
                  <a:pt x="531283" y="1433835"/>
                  <a:pt x="812800" y="1402085"/>
                </a:cubicBezTo>
                <a:cubicBezTo>
                  <a:pt x="1094317" y="1370335"/>
                  <a:pt x="1428750" y="1465585"/>
                  <a:pt x="1689100" y="1287785"/>
                </a:cubicBezTo>
                <a:cubicBezTo>
                  <a:pt x="1949450" y="1109985"/>
                  <a:pt x="2159000" y="483452"/>
                  <a:pt x="2374900" y="335285"/>
                </a:cubicBezTo>
                <a:cubicBezTo>
                  <a:pt x="2590800" y="187118"/>
                  <a:pt x="2821517" y="436885"/>
                  <a:pt x="2984500" y="398785"/>
                </a:cubicBezTo>
                <a:cubicBezTo>
                  <a:pt x="3147483" y="360685"/>
                  <a:pt x="3272367" y="161718"/>
                  <a:pt x="3352800" y="106685"/>
                </a:cubicBezTo>
                <a:cubicBezTo>
                  <a:pt x="3433233" y="51652"/>
                  <a:pt x="3397250" y="62235"/>
                  <a:pt x="3467100" y="68585"/>
                </a:cubicBezTo>
                <a:cubicBezTo>
                  <a:pt x="3536950" y="74935"/>
                  <a:pt x="3627967" y="-132498"/>
                  <a:pt x="3771900" y="144785"/>
                </a:cubicBezTo>
                <a:cubicBezTo>
                  <a:pt x="3915833" y="422068"/>
                  <a:pt x="4123266" y="1077176"/>
                  <a:pt x="4330700" y="17322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5896644" y="3011350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>
            <a:off x="8138557" y="285019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cxnSpLocks/>
          </p:cNvCxnSpPr>
          <p:nvPr/>
        </p:nvCxnSpPr>
        <p:spPr>
          <a:xfrm flipV="1">
            <a:off x="6141220" y="269996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cxnSpLocks/>
          </p:cNvCxnSpPr>
          <p:nvPr/>
        </p:nvCxnSpPr>
        <p:spPr>
          <a:xfrm flipV="1">
            <a:off x="6326340" y="238765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</p:cNvCxnSpPr>
          <p:nvPr/>
        </p:nvCxnSpPr>
        <p:spPr>
          <a:xfrm flipV="1">
            <a:off x="6579449" y="230895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</p:cNvCxnSpPr>
          <p:nvPr/>
        </p:nvCxnSpPr>
        <p:spPr>
          <a:xfrm flipV="1">
            <a:off x="6768273" y="2376084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</p:cNvCxnSpPr>
          <p:nvPr/>
        </p:nvCxnSpPr>
        <p:spPr>
          <a:xfrm>
            <a:off x="7961930" y="238765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>
            <a:off x="7659263" y="203889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</p:cNvCxnSpPr>
          <p:nvPr/>
        </p:nvCxnSpPr>
        <p:spPr>
          <a:xfrm>
            <a:off x="7468763" y="2038894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cxnSpLocks/>
          </p:cNvCxnSpPr>
          <p:nvPr/>
        </p:nvCxnSpPr>
        <p:spPr>
          <a:xfrm>
            <a:off x="7200877" y="2280167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>
            <a:cxnSpLocks/>
          </p:cNvCxnSpPr>
          <p:nvPr/>
        </p:nvCxnSpPr>
        <p:spPr>
          <a:xfrm>
            <a:off x="4011827" y="6424095"/>
            <a:ext cx="3608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手繪多邊形: 圖案 88"/>
          <p:cNvSpPr/>
          <p:nvPr/>
        </p:nvSpPr>
        <p:spPr>
          <a:xfrm rot="21442184">
            <a:off x="5791614" y="5080951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/>
          <p:cNvSpPr/>
          <p:nvPr/>
        </p:nvSpPr>
        <p:spPr>
          <a:xfrm>
            <a:off x="6458210" y="6328781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6273090" y="6328780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6622418" y="6328779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6009550" y="6326737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6897921" y="6338306"/>
            <a:ext cx="171577" cy="171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手繪多邊形: 圖案 94"/>
          <p:cNvSpPr/>
          <p:nvPr/>
        </p:nvSpPr>
        <p:spPr>
          <a:xfrm rot="21442184">
            <a:off x="7091419" y="5080951"/>
            <a:ext cx="1466671" cy="1310181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7758015" y="6328781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7572895" y="6328780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7922223" y="6328779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7309355" y="6326737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8197726" y="6338306"/>
            <a:ext cx="171577" cy="17157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/>
              <p:cNvSpPr txBox="1"/>
              <p:nvPr/>
            </p:nvSpPr>
            <p:spPr>
              <a:xfrm>
                <a:off x="8152639" y="5319821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文字方塊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39" y="5319821"/>
                <a:ext cx="719428" cy="369332"/>
              </a:xfrm>
              <a:prstGeom prst="rect">
                <a:avLst/>
              </a:prstGeom>
              <a:blipFill>
                <a:blip r:embed="rId12"/>
                <a:stretch>
                  <a:fillRect l="-932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手繪多邊形: 圖案 101"/>
          <p:cNvSpPr/>
          <p:nvPr/>
        </p:nvSpPr>
        <p:spPr>
          <a:xfrm>
            <a:off x="4143697" y="4987513"/>
            <a:ext cx="4376420" cy="1485574"/>
          </a:xfrm>
          <a:custGeom>
            <a:avLst/>
            <a:gdLst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2984500 w 4330700"/>
              <a:gd name="connsiteY4" fmla="*/ 39878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  <a:gd name="connsiteX0" fmla="*/ 0 w 4330700"/>
              <a:gd name="connsiteY0" fmla="*/ 1478285 h 1732285"/>
              <a:gd name="connsiteX1" fmla="*/ 812800 w 4330700"/>
              <a:gd name="connsiteY1" fmla="*/ 1402085 h 1732285"/>
              <a:gd name="connsiteX2" fmla="*/ 1689100 w 4330700"/>
              <a:gd name="connsiteY2" fmla="*/ 1287785 h 1732285"/>
              <a:gd name="connsiteX3" fmla="*/ 2374900 w 4330700"/>
              <a:gd name="connsiteY3" fmla="*/ 335285 h 1732285"/>
              <a:gd name="connsiteX4" fmla="*/ 3014980 w 4330700"/>
              <a:gd name="connsiteY4" fmla="*/ 939805 h 1732285"/>
              <a:gd name="connsiteX5" fmla="*/ 3352800 w 4330700"/>
              <a:gd name="connsiteY5" fmla="*/ 106685 h 1732285"/>
              <a:gd name="connsiteX6" fmla="*/ 3467100 w 4330700"/>
              <a:gd name="connsiteY6" fmla="*/ 68585 h 1732285"/>
              <a:gd name="connsiteX7" fmla="*/ 3771900 w 4330700"/>
              <a:gd name="connsiteY7" fmla="*/ 144785 h 1732285"/>
              <a:gd name="connsiteX8" fmla="*/ 4330700 w 4330700"/>
              <a:gd name="connsiteY8" fmla="*/ 1732285 h 1732285"/>
              <a:gd name="connsiteX0" fmla="*/ 0 w 4330700"/>
              <a:gd name="connsiteY0" fmla="*/ 1554007 h 1808007"/>
              <a:gd name="connsiteX1" fmla="*/ 812800 w 4330700"/>
              <a:gd name="connsiteY1" fmla="*/ 1477807 h 1808007"/>
              <a:gd name="connsiteX2" fmla="*/ 1689100 w 4330700"/>
              <a:gd name="connsiteY2" fmla="*/ 1363507 h 1808007"/>
              <a:gd name="connsiteX3" fmla="*/ 2374900 w 4330700"/>
              <a:gd name="connsiteY3" fmla="*/ 411007 h 1808007"/>
              <a:gd name="connsiteX4" fmla="*/ 3014980 w 4330700"/>
              <a:gd name="connsiteY4" fmla="*/ 1015527 h 1808007"/>
              <a:gd name="connsiteX5" fmla="*/ 3390900 w 4330700"/>
              <a:gd name="connsiteY5" fmla="*/ 1454947 h 1808007"/>
              <a:gd name="connsiteX6" fmla="*/ 3467100 w 4330700"/>
              <a:gd name="connsiteY6" fmla="*/ 144307 h 1808007"/>
              <a:gd name="connsiteX7" fmla="*/ 3771900 w 4330700"/>
              <a:gd name="connsiteY7" fmla="*/ 220507 h 1808007"/>
              <a:gd name="connsiteX8" fmla="*/ 4330700 w 4330700"/>
              <a:gd name="connsiteY8" fmla="*/ 1808007 h 1808007"/>
              <a:gd name="connsiteX0" fmla="*/ 0 w 4330700"/>
              <a:gd name="connsiteY0" fmla="*/ 1335104 h 1589104"/>
              <a:gd name="connsiteX1" fmla="*/ 812800 w 4330700"/>
              <a:gd name="connsiteY1" fmla="*/ 1258904 h 1589104"/>
              <a:gd name="connsiteX2" fmla="*/ 1689100 w 4330700"/>
              <a:gd name="connsiteY2" fmla="*/ 1144604 h 1589104"/>
              <a:gd name="connsiteX3" fmla="*/ 2374900 w 4330700"/>
              <a:gd name="connsiteY3" fmla="*/ 192104 h 1589104"/>
              <a:gd name="connsiteX4" fmla="*/ 3014980 w 4330700"/>
              <a:gd name="connsiteY4" fmla="*/ 796624 h 1589104"/>
              <a:gd name="connsiteX5" fmla="*/ 3390900 w 4330700"/>
              <a:gd name="connsiteY5" fmla="*/ 1236044 h 1589104"/>
              <a:gd name="connsiteX6" fmla="*/ 3680460 w 4330700"/>
              <a:gd name="connsiteY6" fmla="*/ 1289384 h 1589104"/>
              <a:gd name="connsiteX7" fmla="*/ 3771900 w 4330700"/>
              <a:gd name="connsiteY7" fmla="*/ 1604 h 1589104"/>
              <a:gd name="connsiteX8" fmla="*/ 4330700 w 4330700"/>
              <a:gd name="connsiteY8" fmla="*/ 1589104 h 1589104"/>
              <a:gd name="connsiteX0" fmla="*/ 0 w 4330700"/>
              <a:gd name="connsiteY0" fmla="*/ 1147754 h 1401754"/>
              <a:gd name="connsiteX1" fmla="*/ 812800 w 4330700"/>
              <a:gd name="connsiteY1" fmla="*/ 1071554 h 1401754"/>
              <a:gd name="connsiteX2" fmla="*/ 1689100 w 4330700"/>
              <a:gd name="connsiteY2" fmla="*/ 957254 h 1401754"/>
              <a:gd name="connsiteX3" fmla="*/ 2374900 w 4330700"/>
              <a:gd name="connsiteY3" fmla="*/ 4754 h 1401754"/>
              <a:gd name="connsiteX4" fmla="*/ 3014980 w 4330700"/>
              <a:gd name="connsiteY4" fmla="*/ 609274 h 1401754"/>
              <a:gd name="connsiteX5" fmla="*/ 3390900 w 4330700"/>
              <a:gd name="connsiteY5" fmla="*/ 1048694 h 1401754"/>
              <a:gd name="connsiteX6" fmla="*/ 3680460 w 4330700"/>
              <a:gd name="connsiteY6" fmla="*/ 1102034 h 1401754"/>
              <a:gd name="connsiteX7" fmla="*/ 4015740 w 4330700"/>
              <a:gd name="connsiteY7" fmla="*/ 1292534 h 1401754"/>
              <a:gd name="connsiteX8" fmla="*/ 4330700 w 4330700"/>
              <a:gd name="connsiteY8" fmla="*/ 1401754 h 1401754"/>
              <a:gd name="connsiteX0" fmla="*/ 0 w 4376420"/>
              <a:gd name="connsiteY0" fmla="*/ 1147754 h 1485574"/>
              <a:gd name="connsiteX1" fmla="*/ 812800 w 4376420"/>
              <a:gd name="connsiteY1" fmla="*/ 1071554 h 1485574"/>
              <a:gd name="connsiteX2" fmla="*/ 1689100 w 4376420"/>
              <a:gd name="connsiteY2" fmla="*/ 957254 h 1485574"/>
              <a:gd name="connsiteX3" fmla="*/ 2374900 w 4376420"/>
              <a:gd name="connsiteY3" fmla="*/ 4754 h 1485574"/>
              <a:gd name="connsiteX4" fmla="*/ 3014980 w 4376420"/>
              <a:gd name="connsiteY4" fmla="*/ 609274 h 1485574"/>
              <a:gd name="connsiteX5" fmla="*/ 3390900 w 4376420"/>
              <a:gd name="connsiteY5" fmla="*/ 1048694 h 1485574"/>
              <a:gd name="connsiteX6" fmla="*/ 3680460 w 4376420"/>
              <a:gd name="connsiteY6" fmla="*/ 1102034 h 1485574"/>
              <a:gd name="connsiteX7" fmla="*/ 4015740 w 4376420"/>
              <a:gd name="connsiteY7" fmla="*/ 1292534 h 1485574"/>
              <a:gd name="connsiteX8" fmla="*/ 4376420 w 4376420"/>
              <a:gd name="connsiteY8" fmla="*/ 1485574 h 148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6420" h="1485574">
                <a:moveTo>
                  <a:pt x="0" y="1147754"/>
                </a:moveTo>
                <a:cubicBezTo>
                  <a:pt x="265641" y="1125529"/>
                  <a:pt x="531283" y="1103304"/>
                  <a:pt x="812800" y="1071554"/>
                </a:cubicBezTo>
                <a:cubicBezTo>
                  <a:pt x="1094317" y="1039804"/>
                  <a:pt x="1428750" y="1135054"/>
                  <a:pt x="1689100" y="957254"/>
                </a:cubicBezTo>
                <a:cubicBezTo>
                  <a:pt x="1949450" y="779454"/>
                  <a:pt x="2153920" y="62751"/>
                  <a:pt x="2374900" y="4754"/>
                </a:cubicBezTo>
                <a:cubicBezTo>
                  <a:pt x="2595880" y="-53243"/>
                  <a:pt x="2845647" y="435284"/>
                  <a:pt x="3014980" y="609274"/>
                </a:cubicBezTo>
                <a:cubicBezTo>
                  <a:pt x="3184313" y="783264"/>
                  <a:pt x="3279987" y="966567"/>
                  <a:pt x="3390900" y="1048694"/>
                </a:cubicBezTo>
                <a:cubicBezTo>
                  <a:pt x="3501813" y="1130821"/>
                  <a:pt x="3576320" y="1061394"/>
                  <a:pt x="3680460" y="1102034"/>
                </a:cubicBezTo>
                <a:cubicBezTo>
                  <a:pt x="3784600" y="1142674"/>
                  <a:pt x="3899747" y="1228611"/>
                  <a:pt x="4015740" y="1292534"/>
                </a:cubicBezTo>
                <a:cubicBezTo>
                  <a:pt x="4131733" y="1356457"/>
                  <a:pt x="4168986" y="830465"/>
                  <a:pt x="4376420" y="148557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/>
          <p:cNvCxnSpPr>
            <a:cxnSpLocks/>
          </p:cNvCxnSpPr>
          <p:nvPr/>
        </p:nvCxnSpPr>
        <p:spPr>
          <a:xfrm flipV="1">
            <a:off x="6028514" y="535937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cxnSpLocks/>
          </p:cNvCxnSpPr>
          <p:nvPr/>
        </p:nvCxnSpPr>
        <p:spPr>
          <a:xfrm>
            <a:off x="8342527" y="5906899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>
            <a:cxnSpLocks/>
          </p:cNvCxnSpPr>
          <p:nvPr/>
        </p:nvCxnSpPr>
        <p:spPr>
          <a:xfrm flipV="1">
            <a:off x="6273090" y="504798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cxnSpLocks/>
          </p:cNvCxnSpPr>
          <p:nvPr/>
        </p:nvCxnSpPr>
        <p:spPr>
          <a:xfrm flipV="1">
            <a:off x="6458210" y="4735677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cxnSpLocks/>
          </p:cNvCxnSpPr>
          <p:nvPr/>
        </p:nvCxnSpPr>
        <p:spPr>
          <a:xfrm flipV="1">
            <a:off x="6711319" y="4656981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cxnSpLocks/>
          </p:cNvCxnSpPr>
          <p:nvPr/>
        </p:nvCxnSpPr>
        <p:spPr>
          <a:xfrm flipV="1">
            <a:off x="6939647" y="4969291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cxnSpLocks/>
          </p:cNvCxnSpPr>
          <p:nvPr/>
        </p:nvCxnSpPr>
        <p:spPr>
          <a:xfrm>
            <a:off x="8041576" y="591350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cxnSpLocks/>
          </p:cNvCxnSpPr>
          <p:nvPr/>
        </p:nvCxnSpPr>
        <p:spPr>
          <a:xfrm>
            <a:off x="7811131" y="5778476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cxnSpLocks/>
          </p:cNvCxnSpPr>
          <p:nvPr/>
        </p:nvCxnSpPr>
        <p:spPr>
          <a:xfrm>
            <a:off x="7612602" y="5771193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>
            <a:cxnSpLocks/>
          </p:cNvCxnSpPr>
          <p:nvPr/>
        </p:nvCxnSpPr>
        <p:spPr>
          <a:xfrm>
            <a:off x="7349062" y="553665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>
            <a:cxnSpLocks/>
          </p:cNvCxnSpPr>
          <p:nvPr/>
        </p:nvCxnSpPr>
        <p:spPr>
          <a:xfrm>
            <a:off x="1067617" y="6446302"/>
            <a:ext cx="272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群組 121"/>
          <p:cNvGrpSpPr/>
          <p:nvPr/>
        </p:nvGrpSpPr>
        <p:grpSpPr>
          <a:xfrm>
            <a:off x="1967138" y="5103158"/>
            <a:ext cx="1466671" cy="1428932"/>
            <a:chOff x="2568665" y="4785060"/>
            <a:chExt cx="1466671" cy="1428932"/>
          </a:xfrm>
        </p:grpSpPr>
        <p:sp>
          <p:nvSpPr>
            <p:cNvPr id="123" name="手繪多邊形: 圖案 122"/>
            <p:cNvSpPr/>
            <p:nvPr/>
          </p:nvSpPr>
          <p:spPr>
            <a:xfrm rot="21442184">
              <a:off x="2568665" y="478506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3235261" y="6032890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3050141" y="6032889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橢圓 125"/>
            <p:cNvSpPr/>
            <p:nvPr/>
          </p:nvSpPr>
          <p:spPr>
            <a:xfrm>
              <a:off x="3399469" y="6032888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2786601" y="6030846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3674972" y="6042415"/>
              <a:ext cx="171577" cy="17157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0" name="群組 129"/>
          <p:cNvGrpSpPr/>
          <p:nvPr/>
        </p:nvGrpSpPr>
        <p:grpSpPr>
          <a:xfrm>
            <a:off x="2023909" y="5091589"/>
            <a:ext cx="1466671" cy="1428932"/>
            <a:chOff x="1052007" y="4773490"/>
            <a:chExt cx="1466671" cy="1428932"/>
          </a:xfrm>
        </p:grpSpPr>
        <p:sp>
          <p:nvSpPr>
            <p:cNvPr id="131" name="手繪多邊形: 圖案 130"/>
            <p:cNvSpPr/>
            <p:nvPr/>
          </p:nvSpPr>
          <p:spPr>
            <a:xfrm rot="21442184">
              <a:off x="1052007" y="4773490"/>
              <a:ext cx="1466671" cy="1310181"/>
            </a:xfrm>
            <a:custGeom>
              <a:avLst/>
              <a:gdLst>
                <a:gd name="connsiteX0" fmla="*/ 0 w 1799771"/>
                <a:gd name="connsiteY0" fmla="*/ 1258257 h 1310181"/>
                <a:gd name="connsiteX1" fmla="*/ 508000 w 1799771"/>
                <a:gd name="connsiteY1" fmla="*/ 822828 h 1310181"/>
                <a:gd name="connsiteX2" fmla="*/ 783771 w 1799771"/>
                <a:gd name="connsiteY2" fmla="*/ 184200 h 1310181"/>
                <a:gd name="connsiteX3" fmla="*/ 1001486 w 1799771"/>
                <a:gd name="connsiteY3" fmla="*/ 68086 h 1310181"/>
                <a:gd name="connsiteX4" fmla="*/ 1509486 w 1799771"/>
                <a:gd name="connsiteY4" fmla="*/ 1127628 h 1310181"/>
                <a:gd name="connsiteX5" fmla="*/ 1799771 w 1799771"/>
                <a:gd name="connsiteY5" fmla="*/ 1301800 h 13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771" h="1310181">
                  <a:moveTo>
                    <a:pt x="0" y="1258257"/>
                  </a:moveTo>
                  <a:cubicBezTo>
                    <a:pt x="188686" y="1130047"/>
                    <a:pt x="377372" y="1001837"/>
                    <a:pt x="508000" y="822828"/>
                  </a:cubicBezTo>
                  <a:cubicBezTo>
                    <a:pt x="638629" y="643818"/>
                    <a:pt x="701523" y="309990"/>
                    <a:pt x="783771" y="184200"/>
                  </a:cubicBezTo>
                  <a:cubicBezTo>
                    <a:pt x="866019" y="58410"/>
                    <a:pt x="880534" y="-89152"/>
                    <a:pt x="1001486" y="68086"/>
                  </a:cubicBezTo>
                  <a:cubicBezTo>
                    <a:pt x="1122438" y="225324"/>
                    <a:pt x="1376439" y="922009"/>
                    <a:pt x="1509486" y="1127628"/>
                  </a:cubicBezTo>
                  <a:cubicBezTo>
                    <a:pt x="1642533" y="1333247"/>
                    <a:pt x="1721152" y="1317523"/>
                    <a:pt x="1799771" y="130180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橢圓 131"/>
            <p:cNvSpPr/>
            <p:nvPr/>
          </p:nvSpPr>
          <p:spPr>
            <a:xfrm>
              <a:off x="1718603" y="6021320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橢圓 132"/>
            <p:cNvSpPr/>
            <p:nvPr/>
          </p:nvSpPr>
          <p:spPr>
            <a:xfrm>
              <a:off x="1533483" y="6021319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橢圓 133"/>
            <p:cNvSpPr/>
            <p:nvPr/>
          </p:nvSpPr>
          <p:spPr>
            <a:xfrm>
              <a:off x="1882811" y="6021318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橢圓 134"/>
            <p:cNvSpPr/>
            <p:nvPr/>
          </p:nvSpPr>
          <p:spPr>
            <a:xfrm>
              <a:off x="1269943" y="6019276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6" name="橢圓 135"/>
            <p:cNvSpPr/>
            <p:nvPr/>
          </p:nvSpPr>
          <p:spPr>
            <a:xfrm>
              <a:off x="2158314" y="6030845"/>
              <a:ext cx="171577" cy="17157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1432503" y="5399044"/>
                <a:ext cx="719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03" y="5399044"/>
                <a:ext cx="719428" cy="369332"/>
              </a:xfrm>
              <a:prstGeom prst="rect">
                <a:avLst/>
              </a:prstGeom>
              <a:blipFill>
                <a:blip r:embed="rId9"/>
                <a:stretch>
                  <a:fillRect l="-1016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文字方塊 137"/>
          <p:cNvSpPr txBox="1"/>
          <p:nvPr/>
        </p:nvSpPr>
        <p:spPr>
          <a:xfrm>
            <a:off x="550015" y="3738829"/>
            <a:ext cx="271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 the end ……</a:t>
            </a:r>
            <a:endParaRPr lang="zh-TW" altLang="en-US" sz="2800" dirty="0"/>
          </a:p>
        </p:txBody>
      </p:sp>
      <p:sp>
        <p:nvSpPr>
          <p:cNvPr id="140" name="手繪多邊形: 圖案 139"/>
          <p:cNvSpPr/>
          <p:nvPr/>
        </p:nvSpPr>
        <p:spPr>
          <a:xfrm rot="21442184">
            <a:off x="1818711" y="4866780"/>
            <a:ext cx="1807003" cy="1565670"/>
          </a:xfrm>
          <a:custGeom>
            <a:avLst/>
            <a:gdLst>
              <a:gd name="connsiteX0" fmla="*/ 0 w 1799771"/>
              <a:gd name="connsiteY0" fmla="*/ 1258257 h 1310181"/>
              <a:gd name="connsiteX1" fmla="*/ 508000 w 1799771"/>
              <a:gd name="connsiteY1" fmla="*/ 822828 h 1310181"/>
              <a:gd name="connsiteX2" fmla="*/ 783771 w 1799771"/>
              <a:gd name="connsiteY2" fmla="*/ 184200 h 1310181"/>
              <a:gd name="connsiteX3" fmla="*/ 1001486 w 1799771"/>
              <a:gd name="connsiteY3" fmla="*/ 68086 h 1310181"/>
              <a:gd name="connsiteX4" fmla="*/ 1509486 w 1799771"/>
              <a:gd name="connsiteY4" fmla="*/ 1127628 h 1310181"/>
              <a:gd name="connsiteX5" fmla="*/ 1799771 w 1799771"/>
              <a:gd name="connsiteY5" fmla="*/ 1301800 h 13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771" h="1310181">
                <a:moveTo>
                  <a:pt x="0" y="1258257"/>
                </a:moveTo>
                <a:cubicBezTo>
                  <a:pt x="188686" y="1130047"/>
                  <a:pt x="377372" y="1001837"/>
                  <a:pt x="508000" y="822828"/>
                </a:cubicBezTo>
                <a:cubicBezTo>
                  <a:pt x="638629" y="643818"/>
                  <a:pt x="701523" y="309990"/>
                  <a:pt x="783771" y="184200"/>
                </a:cubicBezTo>
                <a:cubicBezTo>
                  <a:pt x="866019" y="58410"/>
                  <a:pt x="880534" y="-89152"/>
                  <a:pt x="1001486" y="68086"/>
                </a:cubicBezTo>
                <a:cubicBezTo>
                  <a:pt x="1122438" y="225324"/>
                  <a:pt x="1376439" y="922009"/>
                  <a:pt x="1509486" y="1127628"/>
                </a:cubicBezTo>
                <a:cubicBezTo>
                  <a:pt x="1642533" y="1333247"/>
                  <a:pt x="1721152" y="1317523"/>
                  <a:pt x="1799771" y="1301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1" name="直線單箭頭接點 140"/>
          <p:cNvCxnSpPr>
            <a:cxnSpLocks/>
          </p:cNvCxnSpPr>
          <p:nvPr/>
        </p:nvCxnSpPr>
        <p:spPr>
          <a:xfrm flipV="1">
            <a:off x="2233602" y="5608263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>
            <a:cxnSpLocks/>
          </p:cNvCxnSpPr>
          <p:nvPr/>
        </p:nvCxnSpPr>
        <p:spPr>
          <a:xfrm flipV="1">
            <a:off x="2413422" y="5140722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/>
          <p:cNvCxnSpPr>
            <a:cxnSpLocks/>
          </p:cNvCxnSpPr>
          <p:nvPr/>
        </p:nvCxnSpPr>
        <p:spPr>
          <a:xfrm flipV="1">
            <a:off x="2690505" y="4555336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cxnSpLocks/>
          </p:cNvCxnSpPr>
          <p:nvPr/>
        </p:nvCxnSpPr>
        <p:spPr>
          <a:xfrm flipV="1">
            <a:off x="3055478" y="5080248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/>
          <p:cNvCxnSpPr>
            <a:cxnSpLocks/>
          </p:cNvCxnSpPr>
          <p:nvPr/>
        </p:nvCxnSpPr>
        <p:spPr>
          <a:xfrm flipV="1">
            <a:off x="3245022" y="5453032"/>
            <a:ext cx="0" cy="3123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>
            <a:cxnSpLocks/>
          </p:cNvCxnSpPr>
          <p:nvPr/>
        </p:nvCxnSpPr>
        <p:spPr>
          <a:xfrm>
            <a:off x="3245022" y="5157342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/>
          <p:cNvCxnSpPr>
            <a:cxnSpLocks/>
          </p:cNvCxnSpPr>
          <p:nvPr/>
        </p:nvCxnSpPr>
        <p:spPr>
          <a:xfrm>
            <a:off x="3073445" y="476796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>
            <a:cxnSpLocks/>
          </p:cNvCxnSpPr>
          <p:nvPr/>
        </p:nvCxnSpPr>
        <p:spPr>
          <a:xfrm>
            <a:off x="2676962" y="4296841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>
            <a:cxnSpLocks/>
          </p:cNvCxnSpPr>
          <p:nvPr/>
        </p:nvCxnSpPr>
        <p:spPr>
          <a:xfrm>
            <a:off x="2221431" y="5374336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/>
          <p:cNvCxnSpPr>
            <a:cxnSpLocks/>
          </p:cNvCxnSpPr>
          <p:nvPr/>
        </p:nvCxnSpPr>
        <p:spPr>
          <a:xfrm>
            <a:off x="2413422" y="4887278"/>
            <a:ext cx="0" cy="2700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19523A93-2E7D-4E71-BF16-150DAE99D42A}"/>
              </a:ext>
            </a:extLst>
          </p:cNvPr>
          <p:cNvGrpSpPr/>
          <p:nvPr/>
        </p:nvGrpSpPr>
        <p:grpSpPr>
          <a:xfrm>
            <a:off x="1026136" y="2015309"/>
            <a:ext cx="2251590" cy="1234010"/>
            <a:chOff x="866819" y="2015309"/>
            <a:chExt cx="2251590" cy="1234010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026B9392-43D1-4923-A7A3-AC561E389203}"/>
                </a:ext>
              </a:extLst>
            </p:cNvPr>
            <p:cNvGrpSpPr/>
            <p:nvPr/>
          </p:nvGrpSpPr>
          <p:grpSpPr>
            <a:xfrm>
              <a:off x="1110513" y="2134433"/>
              <a:ext cx="1908590" cy="983009"/>
              <a:chOff x="711601" y="2110962"/>
              <a:chExt cx="1908590" cy="983009"/>
            </a:xfrm>
          </p:grpSpPr>
          <p:sp>
            <p:nvSpPr>
              <p:cNvPr id="113" name="橢圓 112">
                <a:extLst>
                  <a:ext uri="{FF2B5EF4-FFF2-40B4-BE49-F238E27FC236}">
                    <a16:creationId xmlns:a16="http://schemas.microsoft.com/office/drawing/2014/main" id="{A8072C67-893A-4EDA-996F-24C06C04DF7E}"/>
                  </a:ext>
                </a:extLst>
              </p:cNvPr>
              <p:cNvSpPr/>
              <p:nvPr/>
            </p:nvSpPr>
            <p:spPr>
              <a:xfrm flipV="1">
                <a:off x="714412" y="2213381"/>
                <a:ext cx="241954" cy="241954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橢圓 113">
                <a:extLst>
                  <a:ext uri="{FF2B5EF4-FFF2-40B4-BE49-F238E27FC236}">
                    <a16:creationId xmlns:a16="http://schemas.microsoft.com/office/drawing/2014/main" id="{6A11EFAC-6D1A-4214-8357-4D63A56970C2}"/>
                  </a:ext>
                </a:extLst>
              </p:cNvPr>
              <p:cNvSpPr/>
              <p:nvPr/>
            </p:nvSpPr>
            <p:spPr>
              <a:xfrm flipV="1">
                <a:off x="711601" y="2742162"/>
                <a:ext cx="241954" cy="241954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28AF752-6048-4D41-AA88-29AB1185E495}"/>
                  </a:ext>
                </a:extLst>
              </p:cNvPr>
              <p:cNvSpPr txBox="1"/>
              <p:nvPr/>
            </p:nvSpPr>
            <p:spPr>
              <a:xfrm>
                <a:off x="1093017" y="2110962"/>
                <a:ext cx="1324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real</a:t>
                </a:r>
                <a:endParaRPr lang="zh-TW" altLang="en-US" sz="2400" dirty="0"/>
              </a:p>
            </p:txBody>
          </p:sp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B25C2452-B5B4-4103-85D5-79E0054BFC07}"/>
                  </a:ext>
                </a:extLst>
              </p:cNvPr>
              <p:cNvSpPr txBox="1"/>
              <p:nvPr/>
            </p:nvSpPr>
            <p:spPr>
              <a:xfrm>
                <a:off x="1080222" y="2632306"/>
                <a:ext cx="1539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generated</a:t>
                </a:r>
                <a:endParaRPr lang="zh-TW" altLang="en-US" sz="2400" dirty="0"/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4B060FF-1403-462D-91DF-2F91C6DF5BA4}"/>
                </a:ext>
              </a:extLst>
            </p:cNvPr>
            <p:cNvSpPr/>
            <p:nvPr/>
          </p:nvSpPr>
          <p:spPr>
            <a:xfrm>
              <a:off x="866819" y="2015309"/>
              <a:ext cx="2251590" cy="12340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6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/>
      <p:bldP spid="50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 animBg="1"/>
      <p:bldP spid="137" grpId="0"/>
      <p:bldP spid="138" grpId="0"/>
      <p:bldP spid="1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16765" y="1558731"/>
            <a:ext cx="29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Graphical Model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2819290"/>
            <a:ext cx="290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Bayesian Network</a:t>
            </a:r>
          </a:p>
          <a:p>
            <a:pPr algn="ctr"/>
            <a:r>
              <a:rPr lang="en-US" altLang="zh-TW" sz="2400" dirty="0"/>
              <a:t>(Directed Graph)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32312" y="2819290"/>
            <a:ext cx="290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Markov Random Field</a:t>
            </a:r>
          </a:p>
          <a:p>
            <a:pPr algn="ctr"/>
            <a:r>
              <a:rPr lang="en-US" altLang="zh-TW" sz="2400" dirty="0"/>
              <a:t>(Undirected Graph)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48556" y="4330942"/>
            <a:ext cx="243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Markov Logic Network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91706" y="4330942"/>
            <a:ext cx="243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Boltzmann Machine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702861" y="5757025"/>
            <a:ext cx="28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Restricted Boltzmann Machine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16765" y="520257"/>
            <a:ext cx="29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Structured Learning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067878" y="981922"/>
            <a:ext cx="0" cy="5950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</p:cNvCxnSpPr>
          <p:nvPr/>
        </p:nvCxnSpPr>
        <p:spPr>
          <a:xfrm flipH="1">
            <a:off x="1921564" y="2071693"/>
            <a:ext cx="745435" cy="696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>
            <a:off x="3607902" y="2097977"/>
            <a:ext cx="745435" cy="696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/>
          </p:cNvCxnSpPr>
          <p:nvPr/>
        </p:nvCxnSpPr>
        <p:spPr>
          <a:xfrm flipH="1">
            <a:off x="3937546" y="3650287"/>
            <a:ext cx="745435" cy="696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5362158" y="3599121"/>
            <a:ext cx="745435" cy="696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6107592" y="5161939"/>
            <a:ext cx="0" cy="5950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980329" y="393090"/>
            <a:ext cx="365926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Structured Perceptron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Structured SVM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Gibbs sampling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Hidden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Application: sequence labelling, summarization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5226" y="4346586"/>
            <a:ext cx="243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Conditional Random Field</a:t>
            </a:r>
          </a:p>
        </p:txBody>
      </p:sp>
      <p:cxnSp>
        <p:nvCxnSpPr>
          <p:cNvPr id="23" name="直線單箭頭接點 22"/>
          <p:cNvCxnSpPr>
            <a:cxnSpLocks/>
            <a:endCxn id="22" idx="0"/>
          </p:cNvCxnSpPr>
          <p:nvPr/>
        </p:nvCxnSpPr>
        <p:spPr>
          <a:xfrm flipH="1">
            <a:off x="1451113" y="3624704"/>
            <a:ext cx="2486434" cy="7218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1520683" y="5177583"/>
            <a:ext cx="0" cy="7520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304796" y="5971116"/>
            <a:ext cx="243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Segmental CRF</a:t>
            </a:r>
          </a:p>
        </p:txBody>
      </p:sp>
      <p:sp>
        <p:nvSpPr>
          <p:cNvPr id="28" name="箭號: 向右 27"/>
          <p:cNvSpPr/>
          <p:nvPr/>
        </p:nvSpPr>
        <p:spPr>
          <a:xfrm>
            <a:off x="4401789" y="500641"/>
            <a:ext cx="530088" cy="6061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BDB20C7-1481-4666-8AC1-0F7225139E19}"/>
              </a:ext>
            </a:extLst>
          </p:cNvPr>
          <p:cNvSpPr txBox="1"/>
          <p:nvPr/>
        </p:nvSpPr>
        <p:spPr>
          <a:xfrm>
            <a:off x="2694330" y="5555617"/>
            <a:ext cx="201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(Only list some of the approaches)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B652CE-7AB9-42C6-950F-81D0D25455FB}"/>
              </a:ext>
            </a:extLst>
          </p:cNvPr>
          <p:cNvSpPr/>
          <p:nvPr/>
        </p:nvSpPr>
        <p:spPr>
          <a:xfrm>
            <a:off x="7001627" y="3453177"/>
            <a:ext cx="1935306" cy="166199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Energy-based Model: </a:t>
            </a:r>
            <a:r>
              <a:rPr lang="zh-TW" altLang="en-US" dirty="0"/>
              <a:t>http://www.cs.nyu.edu/~yann/research/ebm/</a:t>
            </a:r>
          </a:p>
        </p:txBody>
      </p:sp>
    </p:spTree>
    <p:extLst>
      <p:ext uri="{BB962C8B-B14F-4D97-AF65-F5344CB8AC3E}">
        <p14:creationId xmlns:p14="http://schemas.microsoft.com/office/powerpoint/2010/main" val="20526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28B6FD-3621-4F3A-8B0D-6ED7BFDE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 </a:t>
            </a:r>
            <a:r>
              <a:rPr lang="en-US" altLang="zh-TW" dirty="0" err="1"/>
              <a:t>v.s</a:t>
            </a:r>
            <a:r>
              <a:rPr lang="en-US" altLang="zh-TW" dirty="0"/>
              <a:t>. Discriminator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C4BD97-EF15-43E9-95FD-D19AFAB27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b="1" i="1" u="sng" dirty="0"/>
              <a:t>Generator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Pros:</a:t>
            </a:r>
          </a:p>
          <a:p>
            <a:pPr lvl="1"/>
            <a:r>
              <a:rPr lang="en-US" altLang="zh-TW" dirty="0"/>
              <a:t>Easy to generate even with deep model</a:t>
            </a:r>
          </a:p>
          <a:p>
            <a:r>
              <a:rPr lang="en-US" altLang="zh-TW" dirty="0"/>
              <a:t>Cons:</a:t>
            </a:r>
          </a:p>
          <a:p>
            <a:pPr lvl="1"/>
            <a:r>
              <a:rPr lang="en-US" altLang="zh-TW" dirty="0"/>
              <a:t>Imitate the appearance</a:t>
            </a:r>
          </a:p>
          <a:p>
            <a:pPr lvl="1"/>
            <a:r>
              <a:rPr lang="en-US" altLang="zh-TW" dirty="0"/>
              <a:t>Hard to learn the correlation between components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428940-B456-4288-BCDF-AB0EBB6BC2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1" i="1" u="sng" dirty="0"/>
              <a:t>Discriminator</a:t>
            </a:r>
          </a:p>
          <a:p>
            <a:endParaRPr lang="en-US" altLang="zh-TW" dirty="0"/>
          </a:p>
          <a:p>
            <a:r>
              <a:rPr lang="en-US" altLang="zh-TW" sz="3000" dirty="0"/>
              <a:t>Pros:</a:t>
            </a:r>
          </a:p>
          <a:p>
            <a:pPr lvl="1"/>
            <a:r>
              <a:rPr lang="en-US" altLang="zh-TW" sz="2600" dirty="0"/>
              <a:t>Considering the big picture</a:t>
            </a:r>
          </a:p>
          <a:p>
            <a:r>
              <a:rPr lang="en-US" altLang="zh-TW" sz="3000" dirty="0"/>
              <a:t>Cons:</a:t>
            </a:r>
          </a:p>
          <a:p>
            <a:pPr lvl="1"/>
            <a:r>
              <a:rPr lang="en-US" altLang="zh-TW" sz="2600" dirty="0"/>
              <a:t>Generation is not always feasible</a:t>
            </a:r>
          </a:p>
          <a:p>
            <a:pPr lvl="2"/>
            <a:r>
              <a:rPr lang="en-US" altLang="zh-TW" sz="2600" dirty="0"/>
              <a:t>Especially when your model is deep</a:t>
            </a:r>
          </a:p>
          <a:p>
            <a:pPr lvl="1"/>
            <a:r>
              <a:rPr lang="en-US" altLang="zh-TW" sz="2600" dirty="0"/>
              <a:t>How to do negative sampling?</a:t>
            </a:r>
            <a:endParaRPr lang="zh-TW" altLang="en-US" sz="2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1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 + Discriminator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9640"/>
          </a:xfrm>
        </p:spPr>
        <p:txBody>
          <a:bodyPr>
            <a:noAutofit/>
          </a:bodyPr>
          <a:lstStyle/>
          <a:p>
            <a:r>
              <a:rPr lang="en-US" altLang="zh-TW" b="1" u="sng" dirty="0"/>
              <a:t>General Algorithm</a:t>
            </a:r>
            <a:endParaRPr lang="en-US" altLang="zh-TW" dirty="0"/>
          </a:p>
          <a:p>
            <a:pPr lvl="1"/>
            <a:r>
              <a:rPr lang="en-US" altLang="zh-TW" sz="2800" dirty="0"/>
              <a:t>Given a set of </a:t>
            </a:r>
            <a:r>
              <a:rPr lang="en-US" altLang="zh-TW" sz="2800" dirty="0">
                <a:solidFill>
                  <a:srgbClr val="0000FF"/>
                </a:solidFill>
              </a:rPr>
              <a:t>positive examples</a:t>
            </a:r>
            <a:r>
              <a:rPr lang="en-US" altLang="zh-TW" sz="2800" dirty="0"/>
              <a:t>, randomly generate a set of </a:t>
            </a:r>
            <a:r>
              <a:rPr lang="en-US" altLang="zh-TW" sz="2800" dirty="0">
                <a:solidFill>
                  <a:srgbClr val="FF0000"/>
                </a:solidFill>
              </a:rPr>
              <a:t>negative examples</a:t>
            </a:r>
            <a:r>
              <a:rPr lang="en-US" altLang="zh-TW" sz="2800" dirty="0"/>
              <a:t>.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In each iteration</a:t>
            </a:r>
          </a:p>
          <a:p>
            <a:pPr lvl="2"/>
            <a:r>
              <a:rPr lang="en-US" altLang="zh-TW" sz="2600" dirty="0"/>
              <a:t>Learn a discriminator D that can discriminate positive and negative examples.</a:t>
            </a:r>
          </a:p>
          <a:p>
            <a:pPr lvl="2"/>
            <a:endParaRPr lang="en-US" altLang="zh-TW" sz="2600" dirty="0"/>
          </a:p>
          <a:p>
            <a:pPr lvl="2"/>
            <a:endParaRPr lang="en-US" altLang="zh-TW" sz="2600" dirty="0"/>
          </a:p>
          <a:p>
            <a:pPr lvl="2"/>
            <a:r>
              <a:rPr lang="en-US" altLang="zh-TW" sz="2600" dirty="0"/>
              <a:t>Generate negative examples by </a:t>
            </a:r>
            <a:r>
              <a:rPr lang="en-US" altLang="zh-TW" sz="2800" dirty="0"/>
              <a:t>discriminator D</a:t>
            </a:r>
            <a:endParaRPr lang="en-US" altLang="zh-TW" sz="2600" dirty="0"/>
          </a:p>
          <a:p>
            <a:pPr lvl="2"/>
            <a:endParaRPr lang="en-US" altLang="zh-TW" sz="2600" dirty="0"/>
          </a:p>
          <a:p>
            <a:pPr marL="1371600" lvl="3" indent="0">
              <a:buNone/>
            </a:pPr>
            <a:r>
              <a:rPr lang="en-US" altLang="zh-TW" sz="2400" dirty="0"/>
              <a:t> </a:t>
            </a:r>
          </a:p>
          <a:p>
            <a:pPr lvl="1"/>
            <a:endParaRPr lang="zh-TW" altLang="en-US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C66AEFA-969F-4B50-811C-04A147C91E90}"/>
              </a:ext>
            </a:extLst>
          </p:cNvPr>
          <p:cNvGrpSpPr/>
          <p:nvPr/>
        </p:nvGrpSpPr>
        <p:grpSpPr>
          <a:xfrm>
            <a:off x="5502709" y="1851967"/>
            <a:ext cx="1772981" cy="455350"/>
            <a:chOff x="3798412" y="6111526"/>
            <a:chExt cx="2162335" cy="554490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B66AF88C-503F-45B3-ADB9-3EE9A4A79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BFF73FA5-0DF7-4202-9922-D51B742E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87CA6CB6-0C45-4B5E-8FB5-B7B0EC71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F2E5C420-767E-4AE2-8706-B9DC0F833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FD5C81C0-6A96-4C17-8715-55E7977CA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939" y="3045683"/>
            <a:ext cx="1772981" cy="46806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D4AD8DC7-F2CD-43E5-97AC-9EC278C4565E}"/>
              </a:ext>
            </a:extLst>
          </p:cNvPr>
          <p:cNvSpPr/>
          <p:nvPr/>
        </p:nvSpPr>
        <p:spPr>
          <a:xfrm>
            <a:off x="7430874" y="4348654"/>
            <a:ext cx="864918" cy="730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CF3B52B-4892-4031-8B73-C47E14132ABC}"/>
              </a:ext>
            </a:extLst>
          </p:cNvPr>
          <p:cNvGrpSpPr/>
          <p:nvPr/>
        </p:nvGrpSpPr>
        <p:grpSpPr>
          <a:xfrm>
            <a:off x="2350938" y="4461503"/>
            <a:ext cx="1918355" cy="491926"/>
            <a:chOff x="3798412" y="6111526"/>
            <a:chExt cx="2162335" cy="554490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812AEEF1-74E2-401B-8EC3-5E369A30F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FD14019-2842-48CD-8563-03D73C39B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68D9258A-D8D8-4F35-A9AB-75D56F81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BDD314B2-DAE7-40AA-AF24-046A148DF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pic>
        <p:nvPicPr>
          <p:cNvPr id="34" name="圖片 33">
            <a:extLst>
              <a:ext uri="{FF2B5EF4-FFF2-40B4-BE49-F238E27FC236}">
                <a16:creationId xmlns:a16="http://schemas.microsoft.com/office/drawing/2014/main" id="{7C746538-071C-4F0A-A036-E1C044E47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332" y="4461503"/>
            <a:ext cx="1863356" cy="491926"/>
          </a:xfrm>
          <a:prstGeom prst="rect">
            <a:avLst/>
          </a:prstGeom>
        </p:spPr>
      </p:pic>
      <p:graphicFrame>
        <p:nvGraphicFramePr>
          <p:cNvPr id="35" name="Object 12">
            <a:extLst>
              <a:ext uri="{FF2B5EF4-FFF2-40B4-BE49-F238E27FC236}">
                <a16:creationId xmlns:a16="http://schemas.microsoft.com/office/drawing/2014/main" id="{0F22DA59-CDF7-4251-9C94-D0E14BB6668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6135" y="5758705"/>
          <a:ext cx="2976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方程式" r:id="rId9" imgW="1079280" imgH="279360" progId="Equation.3">
                  <p:embed/>
                </p:oleObj>
              </mc:Choice>
              <mc:Fallback>
                <p:oleObj name="方程式" r:id="rId9" imgW="1079280" imgH="279360" progId="Equation.3">
                  <p:embed/>
                  <p:pic>
                    <p:nvPicPr>
                      <p:cNvPr id="35" name="Object 12">
                        <a:extLst>
                          <a:ext uri="{FF2B5EF4-FFF2-40B4-BE49-F238E27FC236}">
                            <a16:creationId xmlns:a16="http://schemas.microsoft.com/office/drawing/2014/main" id="{0F22DA59-CDF7-4251-9C94-D0E14BB66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135" y="5758705"/>
                        <a:ext cx="2976563" cy="774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F1883DD-F41A-4C9D-B6A7-E8B5D3BBB28F}"/>
              </a:ext>
            </a:extLst>
          </p:cNvPr>
          <p:cNvSpPr txBox="1"/>
          <p:nvPr/>
        </p:nvSpPr>
        <p:spPr>
          <a:xfrm>
            <a:off x="4236796" y="4457353"/>
            <a:ext cx="67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v.s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CD960ABD-C57A-49A6-BB70-E15B103A14B8}"/>
              </a:ext>
            </a:extLst>
          </p:cNvPr>
          <p:cNvSpPr/>
          <p:nvPr/>
        </p:nvSpPr>
        <p:spPr>
          <a:xfrm>
            <a:off x="6832923" y="4457353"/>
            <a:ext cx="48799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2EA7AB22-D594-42F8-8C4A-EEA01B405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4457353"/>
            <a:ext cx="1918355" cy="483425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E0C882E4-3662-4FBE-B93E-D672DD0676D4}"/>
              </a:ext>
            </a:extLst>
          </p:cNvPr>
          <p:cNvGrpSpPr/>
          <p:nvPr/>
        </p:nvGrpSpPr>
        <p:grpSpPr>
          <a:xfrm>
            <a:off x="2219681" y="5751712"/>
            <a:ext cx="1933122" cy="701836"/>
            <a:chOff x="1617564" y="5713834"/>
            <a:chExt cx="1933122" cy="701836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0F69688-1E7A-4347-83EC-262E30FD418C}"/>
                </a:ext>
              </a:extLst>
            </p:cNvPr>
            <p:cNvSpPr/>
            <p:nvPr/>
          </p:nvSpPr>
          <p:spPr>
            <a:xfrm>
              <a:off x="1617564" y="5713834"/>
              <a:ext cx="972909" cy="7018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G</a:t>
              </a: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7F89EE84-0960-4185-9BEE-E78921B37415}"/>
                </a:ext>
              </a:extLst>
            </p:cNvPr>
            <p:cNvCxnSpPr>
              <a:cxnSpLocks/>
            </p:cNvCxnSpPr>
            <p:nvPr/>
          </p:nvCxnSpPr>
          <p:spPr>
            <a:xfrm>
              <a:off x="2590473" y="6064752"/>
              <a:ext cx="48114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2">
              <a:extLst>
                <a:ext uri="{FF2B5EF4-FFF2-40B4-BE49-F238E27FC236}">
                  <a16:creationId xmlns:a16="http://schemas.microsoft.com/office/drawing/2014/main" id="{C088B696-B358-4EE9-B75D-A12D3A09A9F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164923" y="5817896"/>
            <a:ext cx="385763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1" name="方程式" r:id="rId12" imgW="139680" imgH="177480" progId="Equation.3">
                    <p:embed/>
                  </p:oleObj>
                </mc:Choice>
                <mc:Fallback>
                  <p:oleObj name="方程式" r:id="rId12" imgW="139680" imgH="177480" progId="Equation.3">
                    <p:embed/>
                    <p:pic>
                      <p:nvPicPr>
                        <p:cNvPr id="40" name="Object 12">
                          <a:extLst>
                            <a:ext uri="{FF2B5EF4-FFF2-40B4-BE49-F238E27FC236}">
                              <a16:creationId xmlns:a16="http://schemas.microsoft.com/office/drawing/2014/main" id="{C088B696-B358-4EE9-B75D-A12D3A09A9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4923" y="5817896"/>
                          <a:ext cx="385763" cy="4937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A0365EC-DD6C-4C44-AD5A-85942514DF5E}"/>
              </a:ext>
            </a:extLst>
          </p:cNvPr>
          <p:cNvSpPr/>
          <p:nvPr/>
        </p:nvSpPr>
        <p:spPr>
          <a:xfrm>
            <a:off x="4907204" y="5675685"/>
            <a:ext cx="3328739" cy="9184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6CCA6A5-C5AE-47C2-AAC3-876A259EC828}"/>
              </a:ext>
            </a:extLst>
          </p:cNvPr>
          <p:cNvSpPr/>
          <p:nvPr/>
        </p:nvSpPr>
        <p:spPr>
          <a:xfrm>
            <a:off x="2036235" y="5675685"/>
            <a:ext cx="2233058" cy="9184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B845FFE-880B-4E7E-AD0A-886DC8D55E79}"/>
              </a:ext>
            </a:extLst>
          </p:cNvPr>
          <p:cNvSpPr txBox="1"/>
          <p:nvPr/>
        </p:nvSpPr>
        <p:spPr>
          <a:xfrm>
            <a:off x="4408224" y="5855774"/>
            <a:ext cx="41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41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768FAA-4B95-4F90-827A-21433B8E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Benefit of GAN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A637C7-A9A3-4E2D-ACDA-97AA293E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Autofit/>
          </a:bodyPr>
          <a:lstStyle/>
          <a:p>
            <a:r>
              <a:rPr lang="en-US" altLang="zh-TW" dirty="0"/>
              <a:t>From Discriminator’s point of view</a:t>
            </a:r>
          </a:p>
          <a:p>
            <a:pPr lvl="1"/>
            <a:r>
              <a:rPr lang="en-US" altLang="zh-TW" sz="2800" dirty="0"/>
              <a:t>Using generator to generate negative samples</a:t>
            </a:r>
          </a:p>
          <a:p>
            <a:pPr lvl="1"/>
            <a:endParaRPr lang="en-US" altLang="zh-TW" sz="2800" dirty="0"/>
          </a:p>
          <a:p>
            <a:pPr lvl="2"/>
            <a:endParaRPr lang="en-US" altLang="zh-TW" sz="2800" dirty="0"/>
          </a:p>
          <a:p>
            <a:pPr lvl="1"/>
            <a:endParaRPr lang="en-US" altLang="zh-TW" sz="2800" dirty="0"/>
          </a:p>
          <a:p>
            <a:pPr lvl="1"/>
            <a:endParaRPr lang="en-US" altLang="zh-TW" sz="2800" dirty="0"/>
          </a:p>
          <a:p>
            <a:r>
              <a:rPr lang="en-US" altLang="zh-TW" dirty="0"/>
              <a:t>From Generator’s point of view</a:t>
            </a:r>
          </a:p>
          <a:p>
            <a:pPr lvl="1"/>
            <a:r>
              <a:rPr lang="en-US" altLang="zh-TW" sz="2800" dirty="0"/>
              <a:t>Still generate the object component-by-component</a:t>
            </a:r>
          </a:p>
          <a:p>
            <a:pPr lvl="1"/>
            <a:r>
              <a:rPr lang="en-US" altLang="zh-TW" sz="2800" dirty="0"/>
              <a:t>But it is learned from the discriminator with global view.</a:t>
            </a:r>
          </a:p>
          <a:p>
            <a:endParaRPr lang="en-US" altLang="zh-TW" dirty="0"/>
          </a:p>
          <a:p>
            <a:pPr lvl="1"/>
            <a:endParaRPr lang="zh-TW" altLang="en-US" sz="28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5BA84F9-79BE-4547-BB00-7AE1FF706ABC}"/>
              </a:ext>
            </a:extLst>
          </p:cNvPr>
          <p:cNvGrpSpPr/>
          <p:nvPr/>
        </p:nvGrpSpPr>
        <p:grpSpPr>
          <a:xfrm>
            <a:off x="1615020" y="2947988"/>
            <a:ext cx="6199708" cy="918417"/>
            <a:chOff x="2036235" y="5675685"/>
            <a:chExt cx="6199708" cy="918417"/>
          </a:xfrm>
        </p:grpSpPr>
        <p:graphicFrame>
          <p:nvGraphicFramePr>
            <p:cNvPr id="7" name="Object 12">
              <a:extLst>
                <a:ext uri="{FF2B5EF4-FFF2-40B4-BE49-F238E27FC236}">
                  <a16:creationId xmlns:a16="http://schemas.microsoft.com/office/drawing/2014/main" id="{9A1DA66F-EF2B-4D18-A81B-1EC0BD4F878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46135" y="5758705"/>
            <a:ext cx="2976563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8" name="方程式" r:id="rId4" imgW="1079280" imgH="279360" progId="Equation.3">
                    <p:embed/>
                  </p:oleObj>
                </mc:Choice>
                <mc:Fallback>
                  <p:oleObj name="方程式" r:id="rId4" imgW="1079280" imgH="279360" progId="Equation.3">
                    <p:embed/>
                    <p:pic>
                      <p:nvPicPr>
                        <p:cNvPr id="7" name="Object 12">
                          <a:extLst>
                            <a:ext uri="{FF2B5EF4-FFF2-40B4-BE49-F238E27FC236}">
                              <a16:creationId xmlns:a16="http://schemas.microsoft.com/office/drawing/2014/main" id="{9A1DA66F-EF2B-4D18-A81B-1EC0BD4F8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6135" y="5758705"/>
                          <a:ext cx="2976563" cy="774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0D81481-0379-4FC9-A8FD-EAD3EA18850E}"/>
                </a:ext>
              </a:extLst>
            </p:cNvPr>
            <p:cNvGrpSpPr/>
            <p:nvPr/>
          </p:nvGrpSpPr>
          <p:grpSpPr>
            <a:xfrm>
              <a:off x="2219681" y="5751712"/>
              <a:ext cx="1933122" cy="701836"/>
              <a:chOff x="1617564" y="5713834"/>
              <a:chExt cx="1933122" cy="70183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75E1DEB-1EF2-47B4-88A9-CF350A8AF583}"/>
                  </a:ext>
                </a:extLst>
              </p:cNvPr>
              <p:cNvSpPr/>
              <p:nvPr/>
            </p:nvSpPr>
            <p:spPr>
              <a:xfrm>
                <a:off x="1617564" y="5713834"/>
                <a:ext cx="972909" cy="7018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G</a:t>
                </a:r>
              </a:p>
            </p:txBody>
          </p:sp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59F96CB6-4717-47D4-A237-06264BCFC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473" y="6064752"/>
                <a:ext cx="48114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Object 12">
                <a:extLst>
                  <a:ext uri="{FF2B5EF4-FFF2-40B4-BE49-F238E27FC236}">
                    <a16:creationId xmlns:a16="http://schemas.microsoft.com/office/drawing/2014/main" id="{9798B2D8-EFB6-4785-BE3F-DC84F3D85785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164923" y="5817896"/>
              <a:ext cx="385763" cy="493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9" name="方程式" r:id="rId6" imgW="139680" imgH="177480" progId="Equation.3">
                      <p:embed/>
                    </p:oleObj>
                  </mc:Choice>
                  <mc:Fallback>
                    <p:oleObj name="方程式" r:id="rId6" imgW="139680" imgH="177480" progId="Equation.3">
                      <p:embed/>
                      <p:pic>
                        <p:nvPicPr>
                          <p:cNvPr id="14" name="Object 12">
                            <a:extLst>
                              <a:ext uri="{FF2B5EF4-FFF2-40B4-BE49-F238E27FC236}">
                                <a16:creationId xmlns:a16="http://schemas.microsoft.com/office/drawing/2014/main" id="{9798B2D8-EFB6-4785-BE3F-DC84F3D8578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4923" y="5817896"/>
                            <a:ext cx="385763" cy="49371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2431E2-1823-432E-830D-9BED7D673081}"/>
                </a:ext>
              </a:extLst>
            </p:cNvPr>
            <p:cNvSpPr/>
            <p:nvPr/>
          </p:nvSpPr>
          <p:spPr>
            <a:xfrm>
              <a:off x="4907204" y="5675685"/>
              <a:ext cx="3328739" cy="91841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6C30654-34E1-4A9C-88AE-1C3D0DE7A4F8}"/>
                </a:ext>
              </a:extLst>
            </p:cNvPr>
            <p:cNvSpPr/>
            <p:nvPr/>
          </p:nvSpPr>
          <p:spPr>
            <a:xfrm>
              <a:off x="2036235" y="5675685"/>
              <a:ext cx="2233058" cy="91841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84F3FEE-840B-40DA-8375-87C816AE3476}"/>
                </a:ext>
              </a:extLst>
            </p:cNvPr>
            <p:cNvSpPr txBox="1"/>
            <p:nvPr/>
          </p:nvSpPr>
          <p:spPr>
            <a:xfrm>
              <a:off x="4408224" y="5855774"/>
              <a:ext cx="417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16D64F9-F280-4BC8-8EA9-3ED66327F3EF}"/>
              </a:ext>
            </a:extLst>
          </p:cNvPr>
          <p:cNvSpPr txBox="1"/>
          <p:nvPr/>
        </p:nvSpPr>
        <p:spPr>
          <a:xfrm>
            <a:off x="2071287" y="3891186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efficient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36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CD6BA-8DEC-4A2A-A786-0A1D1AC6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ICASSP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6D9D1F-EF44-4C78-87F6-CACEB215EBF5}"/>
              </a:ext>
            </a:extLst>
          </p:cNvPr>
          <p:cNvSpPr txBox="1"/>
          <p:nvPr/>
        </p:nvSpPr>
        <p:spPr>
          <a:xfrm>
            <a:off x="3937000" y="612407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Keyword search on session index page, so session names are included.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4FEAD30-675F-4149-BEF7-54F595C1C617}"/>
              </a:ext>
            </a:extLst>
          </p:cNvPr>
          <p:cNvSpPr txBox="1"/>
          <p:nvPr/>
        </p:nvSpPr>
        <p:spPr>
          <a:xfrm>
            <a:off x="863600" y="1845895"/>
            <a:ext cx="741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Number of papers whose titles include the keyword</a:t>
            </a:r>
            <a:endParaRPr lang="zh-TW" altLang="en-US" sz="2400" dirty="0"/>
          </a:p>
        </p:txBody>
      </p:sp>
      <p:graphicFrame>
        <p:nvGraphicFramePr>
          <p:cNvPr id="12" name="內容版面配置區 11">
            <a:extLst>
              <a:ext uri="{FF2B5EF4-FFF2-40B4-BE49-F238E27FC236}">
                <a16:creationId xmlns:a16="http://schemas.microsoft.com/office/drawing/2014/main" id="{34965DF8-C474-4D4F-ABC7-91D73F39F00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1812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51428F0-5E15-4198-8BFB-8C3C0D5E80A9}"/>
              </a:ext>
            </a:extLst>
          </p:cNvPr>
          <p:cNvSpPr/>
          <p:nvPr/>
        </p:nvSpPr>
        <p:spPr>
          <a:xfrm>
            <a:off x="2128826" y="3190523"/>
            <a:ext cx="36163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GAN becomes a very important technology.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79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0F6FE-EAC3-485B-974E-F1C887C0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GAN</a:t>
            </a:r>
            <a:endParaRPr lang="zh-TW" altLang="en-US" dirty="0"/>
          </a:p>
        </p:txBody>
      </p:sp>
      <p:pic>
        <p:nvPicPr>
          <p:cNvPr id="2050" name="Picture 2" descr="https://lh6.googleusercontent.com/ReyiYKd2STLLKw7M4oAxOZWyAZpbh4xHUMpNq2Ho7BNGrrVXhPvNLyMmDEEK--JlhqW1G2j7Z7yrUtRR5BpAwPa-Bf9UFOqeFu7cPjPn6VfNpHEVm8wji-C2-6WF1XT-Z9LbllOl_ag">
            <a:extLst>
              <a:ext uri="{FF2B5EF4-FFF2-40B4-BE49-F238E27FC236}">
                <a16:creationId xmlns:a16="http://schemas.microsoft.com/office/drawing/2014/main" id="{88B06C01-65A0-4533-B6CF-6969A930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3" y="609601"/>
            <a:ext cx="6504182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A18D9E3-136F-4DA2-923C-69DAB6B0D2C7}"/>
              </a:ext>
            </a:extLst>
          </p:cNvPr>
          <p:cNvSpPr txBox="1"/>
          <p:nvPr/>
        </p:nvSpPr>
        <p:spPr>
          <a:xfrm>
            <a:off x="6207878" y="95654"/>
            <a:ext cx="293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感謝 段逸林 同學提供結果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932F4E-BDF3-40D7-944A-34B8B9F0365C}"/>
              </a:ext>
            </a:extLst>
          </p:cNvPr>
          <p:cNvSpPr/>
          <p:nvPr/>
        </p:nvSpPr>
        <p:spPr>
          <a:xfrm>
            <a:off x="368105" y="5727955"/>
            <a:ext cx="19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https://arxiv.org/abs/1512.09300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FB8031-16F5-4D23-8A03-7B920FCC2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4" y="3733800"/>
            <a:ext cx="4457700" cy="8667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D73F7B-44D5-4430-A15C-FA1F4943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71" y="4601976"/>
            <a:ext cx="4429125" cy="8763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6B03919-AFDF-4B06-95FD-923E6B95948F}"/>
              </a:ext>
            </a:extLst>
          </p:cNvPr>
          <p:cNvSpPr txBox="1"/>
          <p:nvPr/>
        </p:nvSpPr>
        <p:spPr>
          <a:xfrm>
            <a:off x="514350" y="3936354"/>
            <a:ext cx="80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VAE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1C488C4-79AA-43F9-94BA-5A51C79F3860}"/>
              </a:ext>
            </a:extLst>
          </p:cNvPr>
          <p:cNvSpPr txBox="1"/>
          <p:nvPr/>
        </p:nvSpPr>
        <p:spPr>
          <a:xfrm>
            <a:off x="514350" y="4803129"/>
            <a:ext cx="80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GAN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1B4762D-983A-4FD6-BB75-976B18A1E28C}"/>
              </a:ext>
            </a:extLst>
          </p:cNvPr>
          <p:cNvSpPr/>
          <p:nvPr/>
        </p:nvSpPr>
        <p:spPr>
          <a:xfrm>
            <a:off x="1286769" y="5810079"/>
            <a:ext cx="657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FID</a:t>
            </a:r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[</a:t>
            </a:r>
            <a:r>
              <a:rPr lang="en-US" altLang="zh-TW" u="sng" dirty="0">
                <a:solidFill>
                  <a:srgbClr val="0000FF"/>
                </a:solidFill>
              </a:rPr>
              <a:t>Martin </a:t>
            </a:r>
            <a:r>
              <a:rPr lang="en-US" altLang="zh-TW" u="sng" dirty="0" err="1">
                <a:solidFill>
                  <a:srgbClr val="0000FF"/>
                </a:solidFill>
              </a:rPr>
              <a:t>Heusel</a:t>
            </a:r>
            <a:r>
              <a:rPr lang="en-US" altLang="zh-TW" u="sng" dirty="0">
                <a:solidFill>
                  <a:srgbClr val="0000FF"/>
                </a:solidFill>
              </a:rPr>
              <a:t>, et al., NIPS, 2017]</a:t>
            </a:r>
            <a:r>
              <a:rPr lang="en-US" altLang="zh-TW" sz="2400" dirty="0"/>
              <a:t>: </a:t>
            </a:r>
            <a:r>
              <a:rPr lang="en-US" altLang="zh-TW" sz="2400" dirty="0">
                <a:latin typeface="Lucida Grande"/>
              </a:rPr>
              <a:t>Smaller is better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69E287-81CE-45BF-83AD-322AD2579CCC}"/>
              </a:ext>
            </a:extLst>
          </p:cNvPr>
          <p:cNvSpPr/>
          <p:nvPr/>
        </p:nvSpPr>
        <p:spPr>
          <a:xfrm>
            <a:off x="5759128" y="156225"/>
            <a:ext cx="328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[Mario 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</a:rPr>
              <a:t>Lucic</a:t>
            </a:r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, et al. 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</a:rPr>
              <a:t>arXiv</a:t>
            </a:r>
            <a:r>
              <a:rPr lang="en-US" altLang="zh-TW" dirty="0">
                <a:solidFill>
                  <a:srgbClr val="0000FF"/>
                </a:solidFill>
                <a:latin typeface="Lucida Grande"/>
              </a:rPr>
              <a:t>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19D00D7-B732-4882-9C39-AAEA2D0E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1" y="1293652"/>
            <a:ext cx="4450429" cy="42243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77D6A7D-A89E-483F-886D-D1E612DCB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7728"/>
            <a:ext cx="4286250" cy="4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8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D4610-C697-418B-AECB-3C3DF42C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Next Time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4E3B88-2EA0-4E3F-B75A-D3314783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Preview</a:t>
            </a:r>
          </a:p>
          <a:p>
            <a:pPr lvl="1"/>
            <a:r>
              <a:rPr lang="en-US" altLang="zh-TW" sz="2800" dirty="0"/>
              <a:t>https://youtu.be/0CKeqXl5IY0</a:t>
            </a:r>
          </a:p>
          <a:p>
            <a:pPr lvl="1"/>
            <a:r>
              <a:rPr lang="en-US" altLang="zh-TW" sz="2800" dirty="0"/>
              <a:t>https://youtu.be/KSN4QYgAtao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5259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BF50-2BEE-464E-B1D2-51FF78CE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5AF8D3-5645-4A34-9E05-631D67B4BB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E090E7B-635A-4F25-AFC2-11ACE3664C28}"/>
              </a:ext>
            </a:extLst>
          </p:cNvPr>
          <p:cNvSpPr/>
          <p:nvPr/>
        </p:nvSpPr>
        <p:spPr>
          <a:xfrm>
            <a:off x="628650" y="5360989"/>
            <a:ext cx="7886700" cy="786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708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63" y="2987528"/>
            <a:ext cx="1804554" cy="21895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3" y="3564296"/>
            <a:ext cx="929364" cy="9166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A generator G is a network. The network defines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zh-TW" altLang="en-US" sz="2400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5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069274" y="3339415"/>
            <a:ext cx="1743075" cy="13663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 </a:t>
            </a:r>
          </a:p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" name="橢圓 4"/>
          <p:cNvSpPr/>
          <p:nvPr/>
        </p:nvSpPr>
        <p:spPr>
          <a:xfrm>
            <a:off x="925575" y="392431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77743" y="3963082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41515" y="4037047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15" y="4037047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12990" y="4036576"/>
                <a:ext cx="1443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90" y="4036576"/>
                <a:ext cx="14438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cxnSpLocks/>
          </p:cNvCxnSpPr>
          <p:nvPr/>
        </p:nvCxnSpPr>
        <p:spPr>
          <a:xfrm>
            <a:off x="1426026" y="4037047"/>
            <a:ext cx="5440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892113" y="4067777"/>
            <a:ext cx="6163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6237" y="2840781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613769" y="2719715"/>
                <a:ext cx="1001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69" y="2719715"/>
                <a:ext cx="1001363" cy="461665"/>
              </a:xfrm>
              <a:prstGeom prst="rect">
                <a:avLst/>
              </a:prstGeom>
              <a:blipFill>
                <a:blip r:embed="rId8"/>
                <a:stretch>
                  <a:fillRect r="-182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9368" y="2703364"/>
            <a:ext cx="2529587" cy="260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12253" y="2703364"/>
                <a:ext cx="2194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53" y="2703364"/>
                <a:ext cx="2194076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左-右雙向 22"/>
          <p:cNvSpPr/>
          <p:nvPr/>
        </p:nvSpPr>
        <p:spPr>
          <a:xfrm>
            <a:off x="6056847" y="4272613"/>
            <a:ext cx="790612" cy="359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073654" y="4688719"/>
            <a:ext cx="27367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C10B3F3-CB79-4372-A14D-F536A45AC00A}"/>
              </a:ext>
            </a:extLst>
          </p:cNvPr>
          <p:cNvSpPr/>
          <p:nvPr/>
        </p:nvSpPr>
        <p:spPr>
          <a:xfrm>
            <a:off x="736740" y="3777114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BC686EB-7409-41EA-A511-D377676EE5B0}"/>
              </a:ext>
            </a:extLst>
          </p:cNvPr>
          <p:cNvSpPr/>
          <p:nvPr/>
        </p:nvSpPr>
        <p:spPr>
          <a:xfrm>
            <a:off x="733105" y="407676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144A6EA9-FBA8-4012-87C9-51DCB45C050A}"/>
              </a:ext>
            </a:extLst>
          </p:cNvPr>
          <p:cNvSpPr/>
          <p:nvPr/>
        </p:nvSpPr>
        <p:spPr>
          <a:xfrm>
            <a:off x="1152684" y="401633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451973A5-8668-4883-9680-1EAD3DE2F4F5}"/>
              </a:ext>
            </a:extLst>
          </p:cNvPr>
          <p:cNvSpPr/>
          <p:nvPr/>
        </p:nvSpPr>
        <p:spPr>
          <a:xfrm>
            <a:off x="1090650" y="374690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6F20E783-2CA8-440C-845E-EBE463841E26}"/>
              </a:ext>
            </a:extLst>
          </p:cNvPr>
          <p:cNvSpPr/>
          <p:nvPr/>
        </p:nvSpPr>
        <p:spPr>
          <a:xfrm>
            <a:off x="4572968" y="356726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836281E-32A0-49A5-BED7-468EC1D4377C}"/>
              </a:ext>
            </a:extLst>
          </p:cNvPr>
          <p:cNvSpPr/>
          <p:nvPr/>
        </p:nvSpPr>
        <p:spPr>
          <a:xfrm>
            <a:off x="4876831" y="372842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68FE7DAD-6641-43BE-8403-278B93AEEDA0}"/>
              </a:ext>
            </a:extLst>
          </p:cNvPr>
          <p:cNvSpPr/>
          <p:nvPr/>
        </p:nvSpPr>
        <p:spPr>
          <a:xfrm>
            <a:off x="5366242" y="3483778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65DCECDA-3B1F-4126-A037-699E8F9D2CA1}"/>
              </a:ext>
            </a:extLst>
          </p:cNvPr>
          <p:cNvSpPr/>
          <p:nvPr/>
        </p:nvSpPr>
        <p:spPr>
          <a:xfrm>
            <a:off x="5401338" y="3760796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5FD7BF4-54E1-4085-87C6-6BF97703D898}"/>
              </a:ext>
            </a:extLst>
          </p:cNvPr>
          <p:cNvSpPr txBox="1"/>
          <p:nvPr/>
        </p:nvSpPr>
        <p:spPr>
          <a:xfrm>
            <a:off x="2792174" y="6201933"/>
            <a:ext cx="524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compute the divergence?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/>
              <p:nvPr/>
            </p:nvSpPr>
            <p:spPr>
              <a:xfrm>
                <a:off x="599622" y="5281664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" y="5281664"/>
                <a:ext cx="4636654" cy="6537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6D942A9E-09E4-482C-9D3A-B5916B37B47C}"/>
                  </a:ext>
                </a:extLst>
              </p:cNvPr>
              <p:cNvSpPr txBox="1"/>
              <p:nvPr/>
            </p:nvSpPr>
            <p:spPr>
              <a:xfrm>
                <a:off x="2787839" y="5815931"/>
                <a:ext cx="61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Divergence between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6D942A9E-09E4-482C-9D3A-B5916B37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39" y="5815931"/>
                <a:ext cx="6192088" cy="461665"/>
              </a:xfrm>
              <a:prstGeom prst="rect">
                <a:avLst/>
              </a:prstGeom>
              <a:blipFill>
                <a:blip r:embed="rId12"/>
                <a:stretch>
                  <a:fillRect l="-14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4B0DE0F8-6EA8-4A99-B91F-D351ACE6BDFE}"/>
              </a:ext>
            </a:extLst>
          </p:cNvPr>
          <p:cNvCxnSpPr>
            <a:cxnSpLocks/>
          </p:cNvCxnSpPr>
          <p:nvPr/>
        </p:nvCxnSpPr>
        <p:spPr>
          <a:xfrm>
            <a:off x="2862398" y="5743361"/>
            <a:ext cx="2194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110AECD-6F53-4CDB-8159-9B013198A5E5}"/>
                  </a:ext>
                </a:extLst>
              </p:cNvPr>
              <p:cNvSpPr txBox="1"/>
              <p:nvPr/>
            </p:nvSpPr>
            <p:spPr>
              <a:xfrm>
                <a:off x="5831652" y="608626"/>
                <a:ext cx="26836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: an image (a high-dimensional vector)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110AECD-6F53-4CDB-8159-9B013198A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2" y="608626"/>
                <a:ext cx="2683698" cy="830997"/>
              </a:xfrm>
              <a:prstGeom prst="rect">
                <a:avLst/>
              </a:prstGeom>
              <a:blipFill>
                <a:blip r:embed="rId13"/>
                <a:stretch>
                  <a:fillRect l="-3636" t="-5882" r="-1818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3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3" grpId="0"/>
      <p:bldP spid="18" grpId="0"/>
      <p:bldP spid="22" grpId="0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AAA9-2E75-4A43-9ECF-E65290D0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/>
              <p:nvPr/>
            </p:nvSpPr>
            <p:spPr>
              <a:xfrm>
                <a:off x="2321078" y="1445364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78" y="1445364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250B9AB-4871-468E-AE75-065EFB03D165}"/>
                  </a:ext>
                </a:extLst>
              </p:cNvPr>
              <p:cNvSpPr txBox="1"/>
              <p:nvPr/>
            </p:nvSpPr>
            <p:spPr>
              <a:xfrm>
                <a:off x="758521" y="2147654"/>
                <a:ext cx="77617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Although we do not know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, we can sample from them.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250B9AB-4871-468E-AE75-065EFB03D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21" y="2147654"/>
                <a:ext cx="7761767" cy="830997"/>
              </a:xfrm>
              <a:prstGeom prst="rect">
                <a:avLst/>
              </a:prstGeom>
              <a:blipFill>
                <a:blip r:embed="rId3"/>
                <a:stretch>
                  <a:fillRect l="-1177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4D4D785D-19C5-4AEF-BF2D-2484C70115E8}"/>
              </a:ext>
            </a:extLst>
          </p:cNvPr>
          <p:cNvSpPr txBox="1"/>
          <p:nvPr/>
        </p:nvSpPr>
        <p:spPr>
          <a:xfrm>
            <a:off x="3966023" y="3317650"/>
            <a:ext cx="112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</a:t>
            </a:r>
            <a:endParaRPr lang="zh-TW" altLang="en-US" sz="2400" dirty="0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76EDC643-74BD-4660-AC03-71148242A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5" y="5063475"/>
            <a:ext cx="2851417" cy="718557"/>
          </a:xfrm>
          <a:prstGeom prst="rect">
            <a:avLst/>
          </a:prstGeom>
        </p:spPr>
      </p:pic>
      <p:grpSp>
        <p:nvGrpSpPr>
          <p:cNvPr id="42" name="群組 41">
            <a:extLst>
              <a:ext uri="{FF2B5EF4-FFF2-40B4-BE49-F238E27FC236}">
                <a16:creationId xmlns:a16="http://schemas.microsoft.com/office/drawing/2014/main" id="{DCFCFE5B-B08E-4632-9E48-54350FE2E3BD}"/>
              </a:ext>
            </a:extLst>
          </p:cNvPr>
          <p:cNvGrpSpPr/>
          <p:nvPr/>
        </p:nvGrpSpPr>
        <p:grpSpPr>
          <a:xfrm>
            <a:off x="5451025" y="3423273"/>
            <a:ext cx="2851417" cy="731192"/>
            <a:chOff x="3798412" y="6111526"/>
            <a:chExt cx="2162335" cy="554490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2F5A5B7F-3231-4B0D-B0D3-80819C1A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DDD9F21F-7D15-48DD-BEBD-34642DC4C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10710CD3-86C8-44B5-A25E-63483A98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A3C8FA07-1EB9-4E5B-AAB2-6A762C4F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350F8FD8-68B0-4B5C-A36B-DC6F550C3B7D}"/>
              </a:ext>
            </a:extLst>
          </p:cNvPr>
          <p:cNvSpPr/>
          <p:nvPr/>
        </p:nvSpPr>
        <p:spPr>
          <a:xfrm>
            <a:off x="3998574" y="5042136"/>
            <a:ext cx="972909" cy="701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</a:t>
            </a: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23AF05D4-2A37-4DF9-8F9C-F9CB44F5916F}"/>
              </a:ext>
            </a:extLst>
          </p:cNvPr>
          <p:cNvCxnSpPr>
            <a:cxnSpLocks/>
          </p:cNvCxnSpPr>
          <p:nvPr/>
        </p:nvCxnSpPr>
        <p:spPr>
          <a:xfrm flipV="1">
            <a:off x="3561564" y="5377445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B4E695C6-4790-442F-8301-7888909E6204}"/>
              </a:ext>
            </a:extLst>
          </p:cNvPr>
          <p:cNvSpPr/>
          <p:nvPr/>
        </p:nvSpPr>
        <p:spPr>
          <a:xfrm rot="5400000">
            <a:off x="1763593" y="5239282"/>
            <a:ext cx="905437" cy="298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9355552-95DB-4AB2-A8E6-B222A1FD3D76}"/>
              </a:ext>
            </a:extLst>
          </p:cNvPr>
          <p:cNvSpPr/>
          <p:nvPr/>
        </p:nvSpPr>
        <p:spPr>
          <a:xfrm rot="5400000">
            <a:off x="2148030" y="5239282"/>
            <a:ext cx="905437" cy="29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8DFAA54-0B57-4589-95F1-467F0B70123B}"/>
              </a:ext>
            </a:extLst>
          </p:cNvPr>
          <p:cNvSpPr/>
          <p:nvPr/>
        </p:nvSpPr>
        <p:spPr>
          <a:xfrm rot="5400000">
            <a:off x="2532467" y="5239282"/>
            <a:ext cx="905437" cy="298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1D392E5-4A03-44C1-B20C-A6E6D2E3D6B3}"/>
              </a:ext>
            </a:extLst>
          </p:cNvPr>
          <p:cNvSpPr/>
          <p:nvPr/>
        </p:nvSpPr>
        <p:spPr>
          <a:xfrm rot="5400000">
            <a:off x="2916903" y="5239282"/>
            <a:ext cx="905437" cy="2988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871E1BAB-30A4-4E5F-84FD-2160C6E4DA78}"/>
              </a:ext>
            </a:extLst>
          </p:cNvPr>
          <p:cNvSpPr txBox="1"/>
          <p:nvPr/>
        </p:nvSpPr>
        <p:spPr>
          <a:xfrm>
            <a:off x="304289" y="4994103"/>
            <a:ext cx="1809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sample from normal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C4ACE876-8DAC-42C2-8B94-C72FC4DBF472}"/>
              </a:ext>
            </a:extLst>
          </p:cNvPr>
          <p:cNvSpPr txBox="1"/>
          <p:nvPr/>
        </p:nvSpPr>
        <p:spPr>
          <a:xfrm>
            <a:off x="394426" y="3551606"/>
            <a:ext cx="173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Database</a:t>
            </a:r>
            <a:endParaRPr lang="zh-TW" altLang="en-US" sz="2400" dirty="0"/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6FFC2CCC-8319-44BE-B485-DDA826443BC7}"/>
              </a:ext>
            </a:extLst>
          </p:cNvPr>
          <p:cNvGrpSpPr/>
          <p:nvPr/>
        </p:nvGrpSpPr>
        <p:grpSpPr>
          <a:xfrm>
            <a:off x="1875857" y="3180451"/>
            <a:ext cx="1751174" cy="1307774"/>
            <a:chOff x="644126" y="4258170"/>
            <a:chExt cx="3652768" cy="2387400"/>
          </a:xfrm>
        </p:grpSpPr>
        <p:pic>
          <p:nvPicPr>
            <p:cNvPr id="71" name="圖片 70">
              <a:extLst>
                <a:ext uri="{FF2B5EF4-FFF2-40B4-BE49-F238E27FC236}">
                  <a16:creationId xmlns:a16="http://schemas.microsoft.com/office/drawing/2014/main" id="{786F4372-AD80-4A29-8A8F-50068546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494" y="5112971"/>
              <a:ext cx="914400" cy="914400"/>
            </a:xfrm>
            <a:prstGeom prst="rect">
              <a:avLst/>
            </a:prstGeom>
          </p:spPr>
        </p:pic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B3D70766-315F-486E-BB1B-FA7AB2977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69" y="4258170"/>
              <a:ext cx="914400" cy="914400"/>
            </a:xfrm>
            <a:prstGeom prst="rect">
              <a:avLst/>
            </a:prstGeom>
          </p:spPr>
        </p:pic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FC553EF2-F757-4763-9167-6916380B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81" y="4287858"/>
              <a:ext cx="914400" cy="914400"/>
            </a:xfrm>
            <a:prstGeom prst="rect">
              <a:avLst/>
            </a:prstGeom>
          </p:spPr>
        </p:pic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0689F492-F93D-4C68-8C64-9F250910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676" y="4749170"/>
              <a:ext cx="914400" cy="914400"/>
            </a:xfrm>
            <a:prstGeom prst="rect">
              <a:avLst/>
            </a:prstGeom>
          </p:spPr>
        </p:pic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90A18592-6419-4562-9E5D-8F6CACBE5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8" y="5731170"/>
              <a:ext cx="914400" cy="914400"/>
            </a:xfrm>
            <a:prstGeom prst="rect">
              <a:avLst/>
            </a:prstGeom>
          </p:spPr>
        </p:pic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AF057B0F-6768-4245-A70A-4AC98093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86" y="5187858"/>
              <a:ext cx="914400" cy="914400"/>
            </a:xfrm>
            <a:prstGeom prst="rect">
              <a:avLst/>
            </a:prstGeom>
          </p:spPr>
        </p:pic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347D84B2-8FD9-46EC-B76D-CA9AF4F1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678" y="4749170"/>
              <a:ext cx="914400" cy="914400"/>
            </a:xfrm>
            <a:prstGeom prst="rect">
              <a:avLst/>
            </a:prstGeom>
          </p:spPr>
        </p:pic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EEC4B263-30CB-4689-B218-3831D201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580" y="5731170"/>
              <a:ext cx="914400" cy="914400"/>
            </a:xfrm>
            <a:prstGeom prst="rect">
              <a:avLst/>
            </a:prstGeom>
          </p:spPr>
        </p:pic>
        <p:pic>
          <p:nvPicPr>
            <p:cNvPr id="79" name="圖片 78">
              <a:extLst>
                <a:ext uri="{FF2B5EF4-FFF2-40B4-BE49-F238E27FC236}">
                  <a16:creationId xmlns:a16="http://schemas.microsoft.com/office/drawing/2014/main" id="{8637E94E-DAC1-4FA3-B95B-B9EDB418C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82" y="5390058"/>
              <a:ext cx="914400" cy="914400"/>
            </a:xfrm>
            <a:prstGeom prst="rect">
              <a:avLst/>
            </a:prstGeom>
          </p:spPr>
        </p:pic>
        <p:pic>
          <p:nvPicPr>
            <p:cNvPr id="80" name="圖片 79">
              <a:extLst>
                <a:ext uri="{FF2B5EF4-FFF2-40B4-BE49-F238E27FC236}">
                  <a16:creationId xmlns:a16="http://schemas.microsoft.com/office/drawing/2014/main" id="{AA76CC5C-CC62-4799-9DDC-4D6DAEC6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869" y="4524714"/>
              <a:ext cx="914400" cy="914400"/>
            </a:xfrm>
            <a:prstGeom prst="rect">
              <a:avLst/>
            </a:prstGeom>
          </p:spPr>
        </p:pic>
        <p:pic>
          <p:nvPicPr>
            <p:cNvPr id="81" name="圖片 80">
              <a:extLst>
                <a:ext uri="{FF2B5EF4-FFF2-40B4-BE49-F238E27FC236}">
                  <a16:creationId xmlns:a16="http://schemas.microsoft.com/office/drawing/2014/main" id="{D0F6F316-CB46-4764-BC0F-986055BAE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" y="5731170"/>
              <a:ext cx="914400" cy="914400"/>
            </a:xfrm>
            <a:prstGeom prst="rect">
              <a:avLst/>
            </a:prstGeom>
          </p:spPr>
        </p:pic>
      </p:grpSp>
      <p:sp>
        <p:nvSpPr>
          <p:cNvPr id="82" name="箭號: 向右 81">
            <a:extLst>
              <a:ext uri="{FF2B5EF4-FFF2-40B4-BE49-F238E27FC236}">
                <a16:creationId xmlns:a16="http://schemas.microsoft.com/office/drawing/2014/main" id="{CF7D0CE4-D409-4683-A2FF-E1AF3F93502E}"/>
              </a:ext>
            </a:extLst>
          </p:cNvPr>
          <p:cNvSpPr/>
          <p:nvPr/>
        </p:nvSpPr>
        <p:spPr>
          <a:xfrm>
            <a:off x="3711639" y="3657104"/>
            <a:ext cx="1665714" cy="3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5E87D30A-F100-4844-89D3-EE5EF42ED4A2}"/>
              </a:ext>
            </a:extLst>
          </p:cNvPr>
          <p:cNvCxnSpPr>
            <a:cxnSpLocks/>
          </p:cNvCxnSpPr>
          <p:nvPr/>
        </p:nvCxnSpPr>
        <p:spPr>
          <a:xfrm flipV="1">
            <a:off x="4971483" y="5382196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F689E728-963A-4442-BCE0-F6AB6694BEFB}"/>
                  </a:ext>
                </a:extLst>
              </p:cNvPr>
              <p:cNvSpPr txBox="1"/>
              <p:nvPr/>
            </p:nvSpPr>
            <p:spPr>
              <a:xfrm>
                <a:off x="6179532" y="5841411"/>
                <a:ext cx="2592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zh-TW" sz="2400" b="1" dirty="0"/>
                  <a:t>  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F689E728-963A-4442-BCE0-F6AB6694B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32" y="5841411"/>
                <a:ext cx="2592331" cy="461665"/>
              </a:xfrm>
              <a:prstGeom prst="rect">
                <a:avLst/>
              </a:prstGeom>
              <a:blipFill>
                <a:blip r:embed="rId16"/>
                <a:stretch>
                  <a:fillRect l="-376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879DAA4-0E7A-430E-82A5-E5D28BB24EAC}"/>
                  </a:ext>
                </a:extLst>
              </p:cNvPr>
              <p:cNvSpPr txBox="1"/>
              <p:nvPr/>
            </p:nvSpPr>
            <p:spPr>
              <a:xfrm>
                <a:off x="5544484" y="4219413"/>
                <a:ext cx="3450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/>
                  <a:t>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𝒅𝒂𝒕𝒂</m:t>
                        </m:r>
                      </m:sub>
                    </m:sSub>
                  </m:oMath>
                </a14:m>
                <a:r>
                  <a:rPr lang="en-US" altLang="zh-TW" sz="2400" b="1" dirty="0"/>
                  <a:t>  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879DAA4-0E7A-430E-82A5-E5D28BB24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84" y="4219413"/>
                <a:ext cx="3450012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2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47" grpId="0" animBg="1"/>
      <p:bldP spid="52" grpId="0" animBg="1"/>
      <p:bldP spid="53" grpId="0" animBg="1"/>
      <p:bldP spid="54" grpId="0" animBg="1"/>
      <p:bldP spid="55" grpId="0" animBg="1"/>
      <p:bldP spid="68" grpId="0"/>
      <p:bldP spid="69" grpId="0"/>
      <p:bldP spid="82" grpId="0" animBg="1"/>
      <p:bldP spid="86" grpId="0"/>
      <p:bldP spid="8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AAA9-2E75-4A43-9ECF-E65290D0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/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星形: 五角 9">
            <a:extLst>
              <a:ext uri="{FF2B5EF4-FFF2-40B4-BE49-F238E27FC236}">
                <a16:creationId xmlns:a16="http://schemas.microsoft.com/office/drawing/2014/main" id="{BD904703-1E67-446E-A930-63B18124AA2C}"/>
              </a:ext>
            </a:extLst>
          </p:cNvPr>
          <p:cNvSpPr/>
          <p:nvPr/>
        </p:nvSpPr>
        <p:spPr>
          <a:xfrm>
            <a:off x="2400700" y="2670457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B140510E-9B9E-4379-8ACC-CEEEA5D5EEE0}"/>
              </a:ext>
            </a:extLst>
          </p:cNvPr>
          <p:cNvSpPr/>
          <p:nvPr/>
        </p:nvSpPr>
        <p:spPr>
          <a:xfrm>
            <a:off x="1357322" y="277789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72C874D9-CA4B-404C-801F-D7D6C745526D}"/>
              </a:ext>
            </a:extLst>
          </p:cNvPr>
          <p:cNvSpPr/>
          <p:nvPr/>
        </p:nvSpPr>
        <p:spPr>
          <a:xfrm>
            <a:off x="1837202" y="344464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29BAA250-4002-4D56-BEBD-91B60E5F0A8A}"/>
              </a:ext>
            </a:extLst>
          </p:cNvPr>
          <p:cNvSpPr/>
          <p:nvPr/>
        </p:nvSpPr>
        <p:spPr>
          <a:xfrm>
            <a:off x="3093208" y="2963410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AC28B25A-1EB4-4F2B-8A59-A38D29D90354}"/>
              </a:ext>
            </a:extLst>
          </p:cNvPr>
          <p:cNvSpPr/>
          <p:nvPr/>
        </p:nvSpPr>
        <p:spPr>
          <a:xfrm>
            <a:off x="1043114" y="323172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B14439F8-1359-47E7-9278-A948BE3F20C4}"/>
              </a:ext>
            </a:extLst>
          </p:cNvPr>
          <p:cNvSpPr/>
          <p:nvPr/>
        </p:nvSpPr>
        <p:spPr>
          <a:xfrm>
            <a:off x="2762259" y="3299765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5298D51B-1934-4334-8110-187C4AC0638B}"/>
              </a:ext>
            </a:extLst>
          </p:cNvPr>
          <p:cNvSpPr/>
          <p:nvPr/>
        </p:nvSpPr>
        <p:spPr>
          <a:xfrm>
            <a:off x="2443434" y="371515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7D67D2C8-6FC0-40E2-8C2F-ED3EE139F5C4}"/>
              </a:ext>
            </a:extLst>
          </p:cNvPr>
          <p:cNvSpPr/>
          <p:nvPr/>
        </p:nvSpPr>
        <p:spPr>
          <a:xfrm>
            <a:off x="2216947" y="305836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FB51DD8B-2A85-4B3E-942D-4A806A04083B}"/>
              </a:ext>
            </a:extLst>
          </p:cNvPr>
          <p:cNvSpPr/>
          <p:nvPr/>
        </p:nvSpPr>
        <p:spPr>
          <a:xfrm>
            <a:off x="1381143" y="364251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76499D-DF31-4912-8E27-1A0B25A8EAFE}"/>
              </a:ext>
            </a:extLst>
          </p:cNvPr>
          <p:cNvSpPr/>
          <p:nvPr/>
        </p:nvSpPr>
        <p:spPr>
          <a:xfrm>
            <a:off x="6086574" y="2929105"/>
            <a:ext cx="2232478" cy="1044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baseline="-25000" dirty="0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3BD73E07-305E-4E6A-85FB-ED1AD690D1BF}"/>
              </a:ext>
            </a:extLst>
          </p:cNvPr>
          <p:cNvSpPr/>
          <p:nvPr/>
        </p:nvSpPr>
        <p:spPr>
          <a:xfrm>
            <a:off x="1036132" y="1593760"/>
            <a:ext cx="31067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8BB7A68F-66D0-420F-967F-228EB4F3C678}"/>
              </a:ext>
            </a:extLst>
          </p:cNvPr>
          <p:cNvSpPr/>
          <p:nvPr/>
        </p:nvSpPr>
        <p:spPr>
          <a:xfrm>
            <a:off x="1036132" y="2041086"/>
            <a:ext cx="31067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/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blipFill>
                <a:blip r:embed="rId3"/>
                <a:stretch>
                  <a:fillRect l="-24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/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blipFill>
                <a:blip r:embed="rId4"/>
                <a:stretch>
                  <a:fillRect l="-254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177D695-4447-4F79-917B-9EF4D34201FD}"/>
              </a:ext>
            </a:extLst>
          </p:cNvPr>
          <p:cNvCxnSpPr>
            <a:cxnSpLocks/>
          </p:cNvCxnSpPr>
          <p:nvPr/>
        </p:nvCxnSpPr>
        <p:spPr>
          <a:xfrm>
            <a:off x="3571520" y="3451031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C71FC58-66B5-4F5C-A0E4-52C50199107A}"/>
              </a:ext>
            </a:extLst>
          </p:cNvPr>
          <p:cNvSpPr txBox="1"/>
          <p:nvPr/>
        </p:nvSpPr>
        <p:spPr>
          <a:xfrm>
            <a:off x="4158914" y="3474881"/>
            <a:ext cx="10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A5C7A1-1F55-49A8-87E8-4DE78A1F42FF}"/>
                  </a:ext>
                </a:extLst>
              </p:cNvPr>
              <p:cNvSpPr txBox="1"/>
              <p:nvPr/>
            </p:nvSpPr>
            <p:spPr>
              <a:xfrm>
                <a:off x="1299077" y="4767023"/>
                <a:ext cx="7169848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A5C7A1-1F55-49A8-87E8-4DE78A1F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77" y="4767023"/>
                <a:ext cx="7169848" cy="430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>
            <a:extLst>
              <a:ext uri="{FF2B5EF4-FFF2-40B4-BE49-F238E27FC236}">
                <a16:creationId xmlns:a16="http://schemas.microsoft.com/office/drawing/2014/main" id="{63613233-3F35-4E7B-A726-B9D6B983A2AA}"/>
              </a:ext>
            </a:extLst>
          </p:cNvPr>
          <p:cNvSpPr txBox="1"/>
          <p:nvPr/>
        </p:nvSpPr>
        <p:spPr>
          <a:xfrm>
            <a:off x="376210" y="4269311"/>
            <a:ext cx="468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Example</a:t>
            </a:r>
            <a:r>
              <a:rPr lang="en-US" altLang="zh-TW" sz="2400" dirty="0"/>
              <a:t> Objective Function for D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B935B60-12DE-4199-B26F-100908545E09}"/>
              </a:ext>
            </a:extLst>
          </p:cNvPr>
          <p:cNvSpPr txBox="1"/>
          <p:nvPr/>
        </p:nvSpPr>
        <p:spPr>
          <a:xfrm>
            <a:off x="6949909" y="5229445"/>
            <a:ext cx="169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(G is fixed)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6945B4-DAEC-454C-B22F-688B5653D020}"/>
                  </a:ext>
                </a:extLst>
              </p:cNvPr>
              <p:cNvSpPr/>
              <p:nvPr/>
            </p:nvSpPr>
            <p:spPr>
              <a:xfrm>
                <a:off x="1561014" y="5810018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6945B4-DAEC-454C-B22F-688B5653D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14" y="5810018"/>
                <a:ext cx="3167919" cy="57355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2B455590-3182-40AE-8974-64A44B9F4B39}"/>
              </a:ext>
            </a:extLst>
          </p:cNvPr>
          <p:cNvSpPr txBox="1"/>
          <p:nvPr/>
        </p:nvSpPr>
        <p:spPr>
          <a:xfrm>
            <a:off x="376210" y="5769972"/>
            <a:ext cx="304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Training:</a:t>
            </a:r>
            <a:endParaRPr lang="zh-TW" altLang="en-US" sz="2400" b="1" dirty="0"/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4E1CCC9A-BD50-4CBA-A4CF-89BD19390D13}"/>
              </a:ext>
            </a:extLst>
          </p:cNvPr>
          <p:cNvSpPr/>
          <p:nvPr/>
        </p:nvSpPr>
        <p:spPr>
          <a:xfrm flipV="1">
            <a:off x="4478949" y="5179257"/>
            <a:ext cx="530799" cy="26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2F343930-B86E-4F47-9E0D-728B6E11C775}"/>
              </a:ext>
            </a:extLst>
          </p:cNvPr>
          <p:cNvSpPr/>
          <p:nvPr/>
        </p:nvSpPr>
        <p:spPr>
          <a:xfrm flipH="1">
            <a:off x="7613089" y="4500839"/>
            <a:ext cx="530799" cy="26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1DF3D3-3393-4C64-A51E-8046E9DF97C3}"/>
              </a:ext>
            </a:extLst>
          </p:cNvPr>
          <p:cNvSpPr/>
          <p:nvPr/>
        </p:nvSpPr>
        <p:spPr>
          <a:xfrm>
            <a:off x="4929607" y="1471945"/>
            <a:ext cx="39932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Using the example objective function is exactly the same as training a binary classifier. </a:t>
            </a:r>
            <a:endParaRPr lang="zh-TW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D1510E9-2897-4A42-BD2F-2941C201532C}"/>
              </a:ext>
            </a:extLst>
          </p:cNvPr>
          <p:cNvSpPr/>
          <p:nvPr/>
        </p:nvSpPr>
        <p:spPr>
          <a:xfrm>
            <a:off x="4754725" y="5810116"/>
            <a:ext cx="39932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 maximum objective value is related to JS divergence.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29E2ED-FE83-4D3C-9814-27CDFCAE828B}"/>
              </a:ext>
            </a:extLst>
          </p:cNvPr>
          <p:cNvSpPr/>
          <p:nvPr/>
        </p:nvSpPr>
        <p:spPr>
          <a:xfrm>
            <a:off x="2970596" y="5824992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2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51" grpId="0"/>
      <p:bldP spid="3" grpId="0" animBg="1"/>
      <p:bldP spid="29" grpId="0" animBg="1"/>
      <p:bldP spid="5" grpId="0" animBg="1"/>
      <p:bldP spid="32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AAA9-2E75-4A43-9ECF-E65290D0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/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星形: 五角 9">
            <a:extLst>
              <a:ext uri="{FF2B5EF4-FFF2-40B4-BE49-F238E27FC236}">
                <a16:creationId xmlns:a16="http://schemas.microsoft.com/office/drawing/2014/main" id="{BD904703-1E67-446E-A930-63B18124AA2C}"/>
              </a:ext>
            </a:extLst>
          </p:cNvPr>
          <p:cNvSpPr/>
          <p:nvPr/>
        </p:nvSpPr>
        <p:spPr>
          <a:xfrm>
            <a:off x="2400700" y="2670457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B140510E-9B9E-4379-8ACC-CEEEA5D5EEE0}"/>
              </a:ext>
            </a:extLst>
          </p:cNvPr>
          <p:cNvSpPr/>
          <p:nvPr/>
        </p:nvSpPr>
        <p:spPr>
          <a:xfrm>
            <a:off x="1357322" y="277789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72C874D9-CA4B-404C-801F-D7D6C745526D}"/>
              </a:ext>
            </a:extLst>
          </p:cNvPr>
          <p:cNvSpPr/>
          <p:nvPr/>
        </p:nvSpPr>
        <p:spPr>
          <a:xfrm>
            <a:off x="1837202" y="344464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29BAA250-4002-4D56-BEBD-91B60E5F0A8A}"/>
              </a:ext>
            </a:extLst>
          </p:cNvPr>
          <p:cNvSpPr/>
          <p:nvPr/>
        </p:nvSpPr>
        <p:spPr>
          <a:xfrm>
            <a:off x="3093208" y="2963410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AC28B25A-1EB4-4F2B-8A59-A38D29D90354}"/>
              </a:ext>
            </a:extLst>
          </p:cNvPr>
          <p:cNvSpPr/>
          <p:nvPr/>
        </p:nvSpPr>
        <p:spPr>
          <a:xfrm>
            <a:off x="1043114" y="323172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B14439F8-1359-47E7-9278-A948BE3F20C4}"/>
              </a:ext>
            </a:extLst>
          </p:cNvPr>
          <p:cNvSpPr/>
          <p:nvPr/>
        </p:nvSpPr>
        <p:spPr>
          <a:xfrm>
            <a:off x="2762259" y="3299765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5298D51B-1934-4334-8110-187C4AC0638B}"/>
              </a:ext>
            </a:extLst>
          </p:cNvPr>
          <p:cNvSpPr/>
          <p:nvPr/>
        </p:nvSpPr>
        <p:spPr>
          <a:xfrm>
            <a:off x="2443434" y="371515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7D67D2C8-6FC0-40E2-8C2F-ED3EE139F5C4}"/>
              </a:ext>
            </a:extLst>
          </p:cNvPr>
          <p:cNvSpPr/>
          <p:nvPr/>
        </p:nvSpPr>
        <p:spPr>
          <a:xfrm>
            <a:off x="2216947" y="305836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FB51DD8B-2A85-4B3E-942D-4A806A04083B}"/>
              </a:ext>
            </a:extLst>
          </p:cNvPr>
          <p:cNvSpPr/>
          <p:nvPr/>
        </p:nvSpPr>
        <p:spPr>
          <a:xfrm>
            <a:off x="1381143" y="364251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76499D-DF31-4912-8E27-1A0B25A8EAFE}"/>
              </a:ext>
            </a:extLst>
          </p:cNvPr>
          <p:cNvSpPr/>
          <p:nvPr/>
        </p:nvSpPr>
        <p:spPr>
          <a:xfrm>
            <a:off x="6086574" y="2929105"/>
            <a:ext cx="2232478" cy="1044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baseline="-25000" dirty="0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3BD73E07-305E-4E6A-85FB-ED1AD690D1BF}"/>
              </a:ext>
            </a:extLst>
          </p:cNvPr>
          <p:cNvSpPr/>
          <p:nvPr/>
        </p:nvSpPr>
        <p:spPr>
          <a:xfrm>
            <a:off x="1036132" y="1593760"/>
            <a:ext cx="31067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8BB7A68F-66D0-420F-967F-228EB4F3C678}"/>
              </a:ext>
            </a:extLst>
          </p:cNvPr>
          <p:cNvSpPr/>
          <p:nvPr/>
        </p:nvSpPr>
        <p:spPr>
          <a:xfrm>
            <a:off x="1036132" y="2041086"/>
            <a:ext cx="31067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/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blipFill>
                <a:blip r:embed="rId3"/>
                <a:stretch>
                  <a:fillRect l="-24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/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blipFill>
                <a:blip r:embed="rId4"/>
                <a:stretch>
                  <a:fillRect l="-254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177D695-4447-4F79-917B-9EF4D34201FD}"/>
              </a:ext>
            </a:extLst>
          </p:cNvPr>
          <p:cNvCxnSpPr>
            <a:cxnSpLocks/>
          </p:cNvCxnSpPr>
          <p:nvPr/>
        </p:nvCxnSpPr>
        <p:spPr>
          <a:xfrm>
            <a:off x="3571520" y="3451031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C71FC58-66B5-4F5C-A0E4-52C50199107A}"/>
              </a:ext>
            </a:extLst>
          </p:cNvPr>
          <p:cNvSpPr txBox="1"/>
          <p:nvPr/>
        </p:nvSpPr>
        <p:spPr>
          <a:xfrm>
            <a:off x="4158914" y="3474881"/>
            <a:ext cx="10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FFA2450-9D74-4D08-8962-D8A6537B9864}"/>
              </a:ext>
            </a:extLst>
          </p:cNvPr>
          <p:cNvSpPr txBox="1"/>
          <p:nvPr/>
        </p:nvSpPr>
        <p:spPr>
          <a:xfrm>
            <a:off x="5736790" y="4047260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hard to discriminate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A3A65A9-CCF3-406A-998E-1ECEE0CC5278}"/>
              </a:ext>
            </a:extLst>
          </p:cNvPr>
          <p:cNvSpPr txBox="1"/>
          <p:nvPr/>
        </p:nvSpPr>
        <p:spPr>
          <a:xfrm>
            <a:off x="847011" y="4045591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 divergence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C30143E-29A4-4899-9D26-83A038681614}"/>
              </a:ext>
            </a:extLst>
          </p:cNvPr>
          <p:cNvGrpSpPr/>
          <p:nvPr/>
        </p:nvGrpSpPr>
        <p:grpSpPr>
          <a:xfrm>
            <a:off x="920799" y="4673956"/>
            <a:ext cx="2495926" cy="1353989"/>
            <a:chOff x="553763" y="4063586"/>
            <a:chExt cx="2495926" cy="1353989"/>
          </a:xfrm>
        </p:grpSpPr>
        <p:sp>
          <p:nvSpPr>
            <p:cNvPr id="32" name="星形: 五角 31">
              <a:extLst>
                <a:ext uri="{FF2B5EF4-FFF2-40B4-BE49-F238E27FC236}">
                  <a16:creationId xmlns:a16="http://schemas.microsoft.com/office/drawing/2014/main" id="{9E5B57BA-6847-42D3-9D29-EC0917F21067}"/>
                </a:ext>
              </a:extLst>
            </p:cNvPr>
            <p:cNvSpPr/>
            <p:nvPr/>
          </p:nvSpPr>
          <p:spPr>
            <a:xfrm>
              <a:off x="2093090" y="4242629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星形: 五角 32">
              <a:extLst>
                <a:ext uri="{FF2B5EF4-FFF2-40B4-BE49-F238E27FC236}">
                  <a16:creationId xmlns:a16="http://schemas.microsoft.com/office/drawing/2014/main" id="{7AD0C4CB-34F1-4147-8D29-0A2876AF066B}"/>
                </a:ext>
              </a:extLst>
            </p:cNvPr>
            <p:cNvSpPr/>
            <p:nvPr/>
          </p:nvSpPr>
          <p:spPr>
            <a:xfrm>
              <a:off x="1268271" y="4063586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星形: 五角 33">
              <a:extLst>
                <a:ext uri="{FF2B5EF4-FFF2-40B4-BE49-F238E27FC236}">
                  <a16:creationId xmlns:a16="http://schemas.microsoft.com/office/drawing/2014/main" id="{B6247881-AEC5-4936-87EB-F84C8430ED2F}"/>
                </a:ext>
              </a:extLst>
            </p:cNvPr>
            <p:cNvSpPr/>
            <p:nvPr/>
          </p:nvSpPr>
          <p:spPr>
            <a:xfrm>
              <a:off x="2444609" y="4429959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星形: 五角 34">
              <a:extLst>
                <a:ext uri="{FF2B5EF4-FFF2-40B4-BE49-F238E27FC236}">
                  <a16:creationId xmlns:a16="http://schemas.microsoft.com/office/drawing/2014/main" id="{46BA45C4-FE94-4D92-B94B-20461F1E1FD0}"/>
                </a:ext>
              </a:extLst>
            </p:cNvPr>
            <p:cNvSpPr/>
            <p:nvPr/>
          </p:nvSpPr>
          <p:spPr>
            <a:xfrm>
              <a:off x="2623532" y="499919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星形: 五角 35">
              <a:extLst>
                <a:ext uri="{FF2B5EF4-FFF2-40B4-BE49-F238E27FC236}">
                  <a16:creationId xmlns:a16="http://schemas.microsoft.com/office/drawing/2014/main" id="{A9884D06-1267-4730-A9B1-CE50C0B0EA6F}"/>
                </a:ext>
              </a:extLst>
            </p:cNvPr>
            <p:cNvSpPr/>
            <p:nvPr/>
          </p:nvSpPr>
          <p:spPr>
            <a:xfrm>
              <a:off x="2718129" y="4192288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星形: 五角 36">
              <a:extLst>
                <a:ext uri="{FF2B5EF4-FFF2-40B4-BE49-F238E27FC236}">
                  <a16:creationId xmlns:a16="http://schemas.microsoft.com/office/drawing/2014/main" id="{961FFAAC-2815-4F45-BFBE-7670DC481914}"/>
                </a:ext>
              </a:extLst>
            </p:cNvPr>
            <p:cNvSpPr/>
            <p:nvPr/>
          </p:nvSpPr>
          <p:spPr>
            <a:xfrm>
              <a:off x="2424650" y="471416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星形: 五角 37">
              <a:extLst>
                <a:ext uri="{FF2B5EF4-FFF2-40B4-BE49-F238E27FC236}">
                  <a16:creationId xmlns:a16="http://schemas.microsoft.com/office/drawing/2014/main" id="{E9D8616C-EC5E-4971-9E2C-1FFC896F5785}"/>
                </a:ext>
              </a:extLst>
            </p:cNvPr>
            <p:cNvSpPr/>
            <p:nvPr/>
          </p:nvSpPr>
          <p:spPr>
            <a:xfrm>
              <a:off x="985177" y="4697870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星形: 五角 39">
              <a:extLst>
                <a:ext uri="{FF2B5EF4-FFF2-40B4-BE49-F238E27FC236}">
                  <a16:creationId xmlns:a16="http://schemas.microsoft.com/office/drawing/2014/main" id="{27450730-4550-4013-A6EC-3923172A242B}"/>
                </a:ext>
              </a:extLst>
            </p:cNvPr>
            <p:cNvSpPr/>
            <p:nvPr/>
          </p:nvSpPr>
          <p:spPr>
            <a:xfrm>
              <a:off x="553763" y="4445487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星形: 五角 40">
              <a:extLst>
                <a:ext uri="{FF2B5EF4-FFF2-40B4-BE49-F238E27FC236}">
                  <a16:creationId xmlns:a16="http://schemas.microsoft.com/office/drawing/2014/main" id="{90E52798-1849-4029-BCBB-462BC93A8D63}"/>
                </a:ext>
              </a:extLst>
            </p:cNvPr>
            <p:cNvSpPr/>
            <p:nvPr/>
          </p:nvSpPr>
          <p:spPr>
            <a:xfrm>
              <a:off x="1172926" y="5086015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BC948DA9-0AD6-4D23-926A-9654C3824AAD}"/>
              </a:ext>
            </a:extLst>
          </p:cNvPr>
          <p:cNvSpPr/>
          <p:nvPr/>
        </p:nvSpPr>
        <p:spPr>
          <a:xfrm>
            <a:off x="6058344" y="5040771"/>
            <a:ext cx="2232478" cy="1044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baseline="-25000" dirty="0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C2BD54CA-834D-4096-B199-22C10AF6FF04}"/>
              </a:ext>
            </a:extLst>
          </p:cNvPr>
          <p:cNvCxnSpPr>
            <a:cxnSpLocks/>
          </p:cNvCxnSpPr>
          <p:nvPr/>
        </p:nvCxnSpPr>
        <p:spPr>
          <a:xfrm>
            <a:off x="3543290" y="5562697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2AC214E-8E2F-4420-BD56-E353C8A0DE67}"/>
              </a:ext>
            </a:extLst>
          </p:cNvPr>
          <p:cNvSpPr txBox="1"/>
          <p:nvPr/>
        </p:nvSpPr>
        <p:spPr>
          <a:xfrm>
            <a:off x="4130684" y="5586547"/>
            <a:ext cx="10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E62F3067-8FCF-473A-8EC3-188E945CBBC4}"/>
              </a:ext>
            </a:extLst>
          </p:cNvPr>
          <p:cNvSpPr txBox="1"/>
          <p:nvPr/>
        </p:nvSpPr>
        <p:spPr>
          <a:xfrm>
            <a:off x="5708560" y="6158926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easy to discriminate</a:t>
            </a:r>
            <a:endParaRPr lang="zh-TW" altLang="en-US" sz="24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35A0F10B-CF48-4495-BB77-377DEE5BE393}"/>
              </a:ext>
            </a:extLst>
          </p:cNvPr>
          <p:cNvSpPr txBox="1"/>
          <p:nvPr/>
        </p:nvSpPr>
        <p:spPr>
          <a:xfrm>
            <a:off x="856131" y="6125169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 divergence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76683A8-CAB2-4EA6-961E-03E83FC241BB}"/>
                  </a:ext>
                </a:extLst>
              </p:cNvPr>
              <p:cNvSpPr/>
              <p:nvPr/>
            </p:nvSpPr>
            <p:spPr>
              <a:xfrm>
                <a:off x="5362392" y="1980047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76683A8-CAB2-4EA6-961E-03E83FC2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92" y="1980047"/>
                <a:ext cx="3167919" cy="573555"/>
              </a:xfrm>
              <a:prstGeom prst="rect">
                <a:avLst/>
              </a:prstGeom>
              <a:blipFill>
                <a:blip r:embed="rId5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>
            <a:extLst>
              <a:ext uri="{FF2B5EF4-FFF2-40B4-BE49-F238E27FC236}">
                <a16:creationId xmlns:a16="http://schemas.microsoft.com/office/drawing/2014/main" id="{DFE33754-F7F4-4DCB-91AD-E665C85C632B}"/>
              </a:ext>
            </a:extLst>
          </p:cNvPr>
          <p:cNvSpPr txBox="1"/>
          <p:nvPr/>
        </p:nvSpPr>
        <p:spPr>
          <a:xfrm>
            <a:off x="5263946" y="1553714"/>
            <a:ext cx="304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Training:</a:t>
            </a:r>
            <a:endParaRPr lang="zh-TW" altLang="en-US" sz="2400" b="1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205EDCA-B1F4-4668-AF13-6E31E8AD5983}"/>
              </a:ext>
            </a:extLst>
          </p:cNvPr>
          <p:cNvSpPr txBox="1"/>
          <p:nvPr/>
        </p:nvSpPr>
        <p:spPr>
          <a:xfrm>
            <a:off x="4986821" y="4391334"/>
            <a:ext cx="394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(cannot make objective large)</a:t>
            </a:r>
            <a:endParaRPr lang="zh-TW" altLang="en-US" sz="24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6DBCBD7-A02C-41C1-9F15-B99BF2C4E240}"/>
              </a:ext>
            </a:extLst>
          </p:cNvPr>
          <p:cNvSpPr/>
          <p:nvPr/>
        </p:nvSpPr>
        <p:spPr>
          <a:xfrm>
            <a:off x="6786438" y="1954975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3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2" grpId="0" animBg="1"/>
      <p:bldP spid="48" grpId="0"/>
      <p:bldP spid="49" grpId="0"/>
      <p:bldP spid="52" grpId="0"/>
      <p:bldP spid="4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4F06B6E-069D-4D1A-A5D5-948DFA1ACDF2}"/>
                  </a:ext>
                </a:extLst>
              </p:cNvPr>
              <p:cNvSpPr/>
              <p:nvPr/>
            </p:nvSpPr>
            <p:spPr>
              <a:xfrm>
                <a:off x="2050545" y="1342883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4F06B6E-069D-4D1A-A5D5-948DFA1AC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45" y="1342883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87B376C-1FCB-4A24-96DE-B663C7BA5F67}"/>
                  </a:ext>
                </a:extLst>
              </p:cNvPr>
              <p:cNvSpPr txBox="1"/>
              <p:nvPr/>
            </p:nvSpPr>
            <p:spPr>
              <a:xfrm>
                <a:off x="4368872" y="1361236"/>
                <a:ext cx="2138717" cy="5613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87B376C-1FCB-4A24-96DE-B663C7BA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72" y="1361236"/>
                <a:ext cx="2138717" cy="561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F2A1118-DD2F-4157-8B65-141CBB969E04}"/>
              </a:ext>
            </a:extLst>
          </p:cNvPr>
          <p:cNvSpPr/>
          <p:nvPr/>
        </p:nvSpPr>
        <p:spPr>
          <a:xfrm>
            <a:off x="4389192" y="2190322"/>
            <a:ext cx="39932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 maximum objective value is related to JS divergence.</a:t>
            </a:r>
            <a:endParaRPr lang="zh-TW" altLang="en-US" sz="2400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6DFC6F6E-B91D-4DCE-A031-A2ABA16E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820" y="3677338"/>
            <a:ext cx="7886700" cy="408325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Initialize generator and discriminator</a:t>
            </a:r>
          </a:p>
          <a:p>
            <a:r>
              <a:rPr lang="en-US" altLang="zh-TW" sz="2400" dirty="0"/>
              <a:t>In each training iteration:</a:t>
            </a:r>
          </a:p>
          <a:p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EEDCD6F-7C87-479C-BA83-E23132218716}"/>
              </a:ext>
            </a:extLst>
          </p:cNvPr>
          <p:cNvSpPr txBox="1"/>
          <p:nvPr/>
        </p:nvSpPr>
        <p:spPr>
          <a:xfrm>
            <a:off x="1831760" y="4645942"/>
            <a:ext cx="71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Step 1</a:t>
            </a:r>
            <a:r>
              <a:rPr lang="en-US" altLang="zh-TW" sz="2400" dirty="0"/>
              <a:t>: Fix generator G, and update discriminator D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736CE72-E53F-483A-94FE-9E5B4EA01C57}"/>
              </a:ext>
            </a:extLst>
          </p:cNvPr>
          <p:cNvSpPr txBox="1"/>
          <p:nvPr/>
        </p:nvSpPr>
        <p:spPr>
          <a:xfrm>
            <a:off x="1831760" y="5173379"/>
            <a:ext cx="728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Step 2</a:t>
            </a:r>
            <a:r>
              <a:rPr lang="en-US" altLang="zh-TW" sz="2400" dirty="0"/>
              <a:t>: Fix discriminator D, and update generator 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60869-FF99-4A02-A76A-56EBE3D37F7A}"/>
                  </a:ext>
                </a:extLst>
              </p:cNvPr>
              <p:cNvSpPr/>
              <p:nvPr/>
            </p:nvSpPr>
            <p:spPr>
              <a:xfrm>
                <a:off x="1116330" y="2292873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60869-FF99-4A02-A76A-56EBE3D37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30" y="2292873"/>
                <a:ext cx="3167919" cy="57355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82D8DC4C-7078-4886-BFD6-DEDC7944AF80}"/>
              </a:ext>
            </a:extLst>
          </p:cNvPr>
          <p:cNvSpPr/>
          <p:nvPr/>
        </p:nvSpPr>
        <p:spPr>
          <a:xfrm>
            <a:off x="2525912" y="2307847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FE77BDE-5A2D-48EE-9B2D-C7C6198EDAE1}"/>
              </a:ext>
            </a:extLst>
          </p:cNvPr>
          <p:cNvSpPr/>
          <p:nvPr/>
        </p:nvSpPr>
        <p:spPr>
          <a:xfrm>
            <a:off x="1116330" y="3522447"/>
            <a:ext cx="7529830" cy="22938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BA3FFD-9A46-402F-8312-375CE12BE1AF}"/>
              </a:ext>
            </a:extLst>
          </p:cNvPr>
          <p:cNvSpPr/>
          <p:nvPr/>
        </p:nvSpPr>
        <p:spPr>
          <a:xfrm>
            <a:off x="6058347" y="65283"/>
            <a:ext cx="308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zh-TW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Goodfellow</a:t>
            </a: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et al., NIPS, 2014]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4F1E8A9-982D-45D0-9D24-8BD7A2070C0F}"/>
              </a:ext>
            </a:extLst>
          </p:cNvPr>
          <p:cNvCxnSpPr>
            <a:cxnSpLocks/>
          </p:cNvCxnSpPr>
          <p:nvPr/>
        </p:nvCxnSpPr>
        <p:spPr>
          <a:xfrm flipH="1" flipV="1">
            <a:off x="497840" y="1635760"/>
            <a:ext cx="15628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4E3B96C0-8B52-4105-82D7-AE32C6BC2D55}"/>
              </a:ext>
            </a:extLst>
          </p:cNvPr>
          <p:cNvCxnSpPr>
            <a:cxnSpLocks/>
          </p:cNvCxnSpPr>
          <p:nvPr/>
        </p:nvCxnSpPr>
        <p:spPr>
          <a:xfrm flipV="1">
            <a:off x="464437" y="1635760"/>
            <a:ext cx="0" cy="3010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0D4C4E38-1126-47E8-B959-4C4D58D163FE}"/>
              </a:ext>
            </a:extLst>
          </p:cNvPr>
          <p:cNvCxnSpPr>
            <a:cxnSpLocks/>
          </p:cNvCxnSpPr>
          <p:nvPr/>
        </p:nvCxnSpPr>
        <p:spPr>
          <a:xfrm flipH="1">
            <a:off x="464437" y="4645942"/>
            <a:ext cx="651894" cy="0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uiExpand="1" build="p"/>
      <p:bldP spid="19" grpId="0"/>
      <p:bldP spid="20" grpId="0"/>
      <p:bldP spid="11" grpId="0"/>
      <p:bldP spid="12" grpId="0" animBg="1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" y="1027123"/>
            <a:ext cx="9103943" cy="3081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34" y="4187971"/>
            <a:ext cx="4087813" cy="24444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80617" y="4980091"/>
            <a:ext cx="4011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Using the divergence </a:t>
            </a:r>
            <a:br>
              <a:rPr lang="en-US" altLang="zh-TW" sz="3200" dirty="0"/>
            </a:br>
            <a:r>
              <a:rPr lang="en-US" altLang="zh-TW" sz="3200" dirty="0"/>
              <a:t>you like </a:t>
            </a:r>
            <a:r>
              <a:rPr lang="en-US" altLang="zh-TW" sz="3200" dirty="0">
                <a:sym typeface="Wingdings" panose="05000000000000000000" pitchFamily="2" charset="2"/>
              </a:rPr>
              <a:t></a:t>
            </a:r>
            <a:endParaRPr lang="zh-TW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8352E7-9023-4C4D-BBDD-E39F48B128CE}"/>
              </a:ext>
            </a:extLst>
          </p:cNvPr>
          <p:cNvSpPr/>
          <p:nvPr/>
        </p:nvSpPr>
        <p:spPr>
          <a:xfrm flipH="1">
            <a:off x="272756" y="334833"/>
            <a:ext cx="5443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u="sng" dirty="0"/>
              <a:t>Can we use other divergence?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4862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BF50-2BEE-464E-B1D2-51FF78CE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5AF8D3-5645-4A34-9E05-631D67B4B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8985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E090E7B-635A-4F25-AFC2-11ACE3664C28}"/>
              </a:ext>
            </a:extLst>
          </p:cNvPr>
          <p:cNvSpPr/>
          <p:nvPr/>
        </p:nvSpPr>
        <p:spPr>
          <a:xfrm>
            <a:off x="628650" y="1825625"/>
            <a:ext cx="7886700" cy="786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6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9682CB-51E5-4203-BFD7-4A2EC786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1895AF-4D87-4A4C-9CC3-AC8E2AE02674}"/>
              </a:ext>
            </a:extLst>
          </p:cNvPr>
          <p:cNvSpPr/>
          <p:nvPr/>
        </p:nvSpPr>
        <p:spPr>
          <a:xfrm>
            <a:off x="3813175" y="2586450"/>
            <a:ext cx="1517650" cy="109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3258E3A-B85D-47D8-887D-8DDD033216B0}"/>
              </a:ext>
            </a:extLst>
          </p:cNvPr>
          <p:cNvCxnSpPr/>
          <p:nvPr/>
        </p:nvCxnSpPr>
        <p:spPr>
          <a:xfrm>
            <a:off x="5384465" y="3137142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92337898-BE12-48B9-B997-F4A4A7672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76" y="2729676"/>
            <a:ext cx="805004" cy="80500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B3919AC-88C5-4FFB-AEE7-A5EADA4C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61" y="2729676"/>
            <a:ext cx="805004" cy="80500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3A46A88E-387C-4BFD-9B7A-3BC00463F9E0}"/>
              </a:ext>
            </a:extLst>
          </p:cNvPr>
          <p:cNvSpPr txBox="1"/>
          <p:nvPr/>
        </p:nvSpPr>
        <p:spPr>
          <a:xfrm>
            <a:off x="589100" y="1701617"/>
            <a:ext cx="317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Image Generation</a:t>
            </a:r>
            <a:endParaRPr lang="zh-TW" altLang="en-US" sz="2800" b="1" i="1" u="sng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C97C783-A015-4A13-B426-E334E51C556F}"/>
              </a:ext>
            </a:extLst>
          </p:cNvPr>
          <p:cNvSpPr txBox="1"/>
          <p:nvPr/>
        </p:nvSpPr>
        <p:spPr>
          <a:xfrm>
            <a:off x="589100" y="4115263"/>
            <a:ext cx="390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Sentence Generation</a:t>
            </a:r>
            <a:endParaRPr lang="zh-TW" altLang="en-US" sz="2800" b="1" i="1" u="sng" dirty="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085487D-9A9A-4DDB-B819-D02412889E1E}"/>
              </a:ext>
            </a:extLst>
          </p:cNvPr>
          <p:cNvCxnSpPr/>
          <p:nvPr/>
        </p:nvCxnSpPr>
        <p:spPr>
          <a:xfrm>
            <a:off x="3235623" y="313282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F292864-0285-48E0-88BE-12419EE7961D}"/>
              </a:ext>
            </a:extLst>
          </p:cNvPr>
          <p:cNvSpPr/>
          <p:nvPr/>
        </p:nvSpPr>
        <p:spPr>
          <a:xfrm>
            <a:off x="3813175" y="4871455"/>
            <a:ext cx="1517650" cy="1091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F154480-A360-4391-BD9B-3BCA4F9A5C84}"/>
              </a:ext>
            </a:extLst>
          </p:cNvPr>
          <p:cNvCxnSpPr/>
          <p:nvPr/>
        </p:nvCxnSpPr>
        <p:spPr>
          <a:xfrm>
            <a:off x="5358961" y="5416632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F195D6EE-421C-42B7-B1C6-8884912B127C}"/>
              </a:ext>
            </a:extLst>
          </p:cNvPr>
          <p:cNvCxnSpPr/>
          <p:nvPr/>
        </p:nvCxnSpPr>
        <p:spPr>
          <a:xfrm>
            <a:off x="3210119" y="5412318"/>
            <a:ext cx="5775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9EF8153-CEFD-4442-B81F-1D18DA1E93F1}"/>
                  </a:ext>
                </a:extLst>
              </p:cNvPr>
              <p:cNvSpPr txBox="1"/>
              <p:nvPr/>
            </p:nvSpPr>
            <p:spPr>
              <a:xfrm>
                <a:off x="4002486" y="612408"/>
                <a:ext cx="46142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We will control what to generate latter.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Conditional Generation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9EF8153-CEFD-4442-B81F-1D18DA1E9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86" y="612408"/>
                <a:ext cx="4614203" cy="830997"/>
              </a:xfrm>
              <a:prstGeom prst="rect">
                <a:avLst/>
              </a:prstGeom>
              <a:blipFill>
                <a:blip r:embed="rId4"/>
                <a:stretch>
                  <a:fillRect l="-2116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D945D5B-70EE-4FA2-B63A-655B46D30625}"/>
                  </a:ext>
                </a:extLst>
              </p:cNvPr>
              <p:cNvSpPr txBox="1"/>
              <p:nvPr/>
            </p:nvSpPr>
            <p:spPr>
              <a:xfrm>
                <a:off x="1656962" y="2608219"/>
                <a:ext cx="72513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D945D5B-70EE-4FA2-B63A-655B46D30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62" y="2608219"/>
                <a:ext cx="725135" cy="1020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987ED93-5C9D-4E1D-9939-3D06397DF88A}"/>
                  </a:ext>
                </a:extLst>
              </p:cNvPr>
              <p:cNvSpPr txBox="1"/>
              <p:nvPr/>
            </p:nvSpPr>
            <p:spPr>
              <a:xfrm>
                <a:off x="2400689" y="2617322"/>
                <a:ext cx="72513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987ED93-5C9D-4E1D-9939-3D06397DF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689" y="2617322"/>
                <a:ext cx="725135" cy="1020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291C867-3F98-4D35-A30F-4A3BF8598AE6}"/>
                  </a:ext>
                </a:extLst>
              </p:cNvPr>
              <p:cNvSpPr txBox="1"/>
              <p:nvPr/>
            </p:nvSpPr>
            <p:spPr>
              <a:xfrm>
                <a:off x="1741257" y="4862352"/>
                <a:ext cx="72513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291C867-3F98-4D35-A30F-4A3BF8598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57" y="4862352"/>
                <a:ext cx="725135" cy="1020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FCCC99F-09D0-4A09-ADF3-C64E53C7A65E}"/>
                  </a:ext>
                </a:extLst>
              </p:cNvPr>
              <p:cNvSpPr txBox="1"/>
              <p:nvPr/>
            </p:nvSpPr>
            <p:spPr>
              <a:xfrm>
                <a:off x="2484984" y="4871455"/>
                <a:ext cx="72513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FCCC99F-09D0-4A09-ADF3-C64E53C7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84" y="4871455"/>
                <a:ext cx="725135" cy="1020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B8272069-50F6-44A6-AD24-6EF3AEAD699F}"/>
              </a:ext>
            </a:extLst>
          </p:cNvPr>
          <p:cNvSpPr txBox="1"/>
          <p:nvPr/>
        </p:nvSpPr>
        <p:spPr>
          <a:xfrm>
            <a:off x="6012596" y="5181485"/>
            <a:ext cx="222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Good morning.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C245B7C-9B07-434A-B037-54D1F1BB2A59}"/>
              </a:ext>
            </a:extLst>
          </p:cNvPr>
          <p:cNvSpPr txBox="1"/>
          <p:nvPr/>
        </p:nvSpPr>
        <p:spPr>
          <a:xfrm>
            <a:off x="6022151" y="4780714"/>
            <a:ext cx="222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are you?</a:t>
            </a:r>
            <a:endParaRPr lang="zh-TW" altLang="en-US" sz="2400" dirty="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10BD6BF6-D995-4C6E-95FE-3BD06ABAF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46" y="2731572"/>
            <a:ext cx="805004" cy="805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9BABA784-534A-45CD-8931-B947826393C9}"/>
                  </a:ext>
                </a:extLst>
              </p:cNvPr>
              <p:cNvSpPr txBox="1"/>
              <p:nvPr/>
            </p:nvSpPr>
            <p:spPr>
              <a:xfrm>
                <a:off x="898844" y="2586450"/>
                <a:ext cx="72513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9BABA784-534A-45CD-8931-B94782639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44" y="2586450"/>
                <a:ext cx="725135" cy="10204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07266D6-D0DA-4073-A8EC-752DF56E0064}"/>
                  </a:ext>
                </a:extLst>
              </p:cNvPr>
              <p:cNvSpPr txBox="1"/>
              <p:nvPr/>
            </p:nvSpPr>
            <p:spPr>
              <a:xfrm>
                <a:off x="953787" y="4862352"/>
                <a:ext cx="725135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07266D6-D0DA-4073-A8EC-752DF56E0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87" y="4862352"/>
                <a:ext cx="725135" cy="10204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4919168F-2F84-4E37-8C03-C908B1888539}"/>
              </a:ext>
            </a:extLst>
          </p:cNvPr>
          <p:cNvSpPr txBox="1"/>
          <p:nvPr/>
        </p:nvSpPr>
        <p:spPr>
          <a:xfrm>
            <a:off x="6022151" y="5582256"/>
            <a:ext cx="222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Good afternoon.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C5BFD10-BA30-40B6-9F21-67E442144364}"/>
              </a:ext>
            </a:extLst>
          </p:cNvPr>
          <p:cNvSpPr txBox="1"/>
          <p:nvPr/>
        </p:nvSpPr>
        <p:spPr>
          <a:xfrm>
            <a:off x="602913" y="3639933"/>
            <a:ext cx="286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 a specific range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7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7" grpId="0"/>
      <p:bldP spid="28" grpId="0"/>
      <p:bldP spid="29" grpId="0"/>
      <p:bldP spid="9" grpId="0"/>
      <p:bldP spid="30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81C5D6-FFEB-4C25-941D-B91A810D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Basic Idea of GAN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59FA00-F6A4-453A-B24F-ED020C953FFD}"/>
              </a:ext>
            </a:extLst>
          </p:cNvPr>
          <p:cNvSpPr/>
          <p:nvPr/>
        </p:nvSpPr>
        <p:spPr>
          <a:xfrm>
            <a:off x="3576580" y="1722483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902273-3956-4F1C-80E5-3283EF4034F2}"/>
              </a:ext>
            </a:extLst>
          </p:cNvPr>
          <p:cNvSpPr txBox="1"/>
          <p:nvPr/>
        </p:nvSpPr>
        <p:spPr>
          <a:xfrm>
            <a:off x="5188826" y="651222"/>
            <a:ext cx="3499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It is a neural network (NN), or a function.</a:t>
            </a:r>
            <a:endParaRPr lang="zh-TW" altLang="en-US" sz="28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8F7C6F-C648-4E0F-9A4A-80DEE1223D9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360096" y="1128276"/>
            <a:ext cx="828730" cy="9236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1FC0AF3-A14F-4FF5-BED7-50A9AA6B339E}"/>
              </a:ext>
            </a:extLst>
          </p:cNvPr>
          <p:cNvSpPr/>
          <p:nvPr/>
        </p:nvSpPr>
        <p:spPr>
          <a:xfrm>
            <a:off x="2652983" y="2109671"/>
            <a:ext cx="788276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BBD7A910-8066-4659-B627-D512F39DF9F8}"/>
              </a:ext>
            </a:extLst>
          </p:cNvPr>
          <p:cNvSpPr/>
          <p:nvPr/>
        </p:nvSpPr>
        <p:spPr>
          <a:xfrm>
            <a:off x="5238744" y="2109670"/>
            <a:ext cx="788276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8B7C4A7-FB0D-4412-BE77-B92E922C0764}"/>
              </a:ext>
            </a:extLst>
          </p:cNvPr>
          <p:cNvSpPr/>
          <p:nvPr/>
        </p:nvSpPr>
        <p:spPr>
          <a:xfrm>
            <a:off x="1581984" y="3550562"/>
            <a:ext cx="1517650" cy="884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53589CC7-C106-4A99-92A4-2E5E0D2770E0}"/>
                  </a:ext>
                </a:extLst>
              </p:cNvPr>
              <p:cNvSpPr txBox="1"/>
              <p:nvPr/>
            </p:nvSpPr>
            <p:spPr>
              <a:xfrm>
                <a:off x="569980" y="3352329"/>
                <a:ext cx="51905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53589CC7-C106-4A99-92A4-2E5E0D277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0" y="3352329"/>
                <a:ext cx="519053" cy="1272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1F8F995E-4A02-4AE9-9A93-2B9BEEEA8D77}"/>
              </a:ext>
            </a:extLst>
          </p:cNvPr>
          <p:cNvSpPr/>
          <p:nvPr/>
        </p:nvSpPr>
        <p:spPr>
          <a:xfrm>
            <a:off x="1169754" y="3744157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062217C-EBEB-44E8-8E81-373600541BB5}"/>
              </a:ext>
            </a:extLst>
          </p:cNvPr>
          <p:cNvSpPr/>
          <p:nvPr/>
        </p:nvSpPr>
        <p:spPr>
          <a:xfrm>
            <a:off x="6171534" y="1924969"/>
            <a:ext cx="814986" cy="867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image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A62E9F4-AE95-4878-AB93-7DEB3103D85D}"/>
              </a:ext>
            </a:extLst>
          </p:cNvPr>
          <p:cNvSpPr/>
          <p:nvPr/>
        </p:nvSpPr>
        <p:spPr>
          <a:xfrm>
            <a:off x="2281178" y="2028347"/>
            <a:ext cx="218098" cy="636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CE203AA-07DD-4B8D-9871-CE05EB29F763}"/>
              </a:ext>
            </a:extLst>
          </p:cNvPr>
          <p:cNvSpPr txBox="1"/>
          <p:nvPr/>
        </p:nvSpPr>
        <p:spPr>
          <a:xfrm>
            <a:off x="1291203" y="2093904"/>
            <a:ext cx="10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B79CE5BB-92C1-41D3-8D58-82A424AE76BA}"/>
              </a:ext>
            </a:extLst>
          </p:cNvPr>
          <p:cNvCxnSpPr/>
          <p:nvPr/>
        </p:nvCxnSpPr>
        <p:spPr>
          <a:xfrm>
            <a:off x="-471907" y="3211212"/>
            <a:ext cx="980615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D8045BFF-6DC9-4CE9-BE02-59343A1F0729}"/>
              </a:ext>
            </a:extLst>
          </p:cNvPr>
          <p:cNvSpPr/>
          <p:nvPr/>
        </p:nvSpPr>
        <p:spPr>
          <a:xfrm>
            <a:off x="3127036" y="3756112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3D33FE2-85B5-4767-92D6-96AFF6FB5CD2}"/>
              </a:ext>
            </a:extLst>
          </p:cNvPr>
          <p:cNvSpPr/>
          <p:nvPr/>
        </p:nvSpPr>
        <p:spPr>
          <a:xfrm>
            <a:off x="5731347" y="3605690"/>
            <a:ext cx="1517650" cy="884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32F0FAA-6B0D-4D41-9170-CBC6A3C15D33}"/>
                  </a:ext>
                </a:extLst>
              </p:cNvPr>
              <p:cNvSpPr txBox="1"/>
              <p:nvPr/>
            </p:nvSpPr>
            <p:spPr>
              <a:xfrm>
                <a:off x="4796261" y="3411115"/>
                <a:ext cx="51905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32F0FAA-6B0D-4D41-9170-CBC6A3C15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61" y="3411115"/>
                <a:ext cx="519053" cy="127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105DBE29-293F-472F-A9E1-898E238EFF1B}"/>
              </a:ext>
            </a:extLst>
          </p:cNvPr>
          <p:cNvSpPr/>
          <p:nvPr/>
        </p:nvSpPr>
        <p:spPr>
          <a:xfrm>
            <a:off x="5319117" y="3799285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69ED97F-2BC5-44B8-B447-ABEFC2925F83}"/>
              </a:ext>
            </a:extLst>
          </p:cNvPr>
          <p:cNvSpPr/>
          <p:nvPr/>
        </p:nvSpPr>
        <p:spPr>
          <a:xfrm>
            <a:off x="7276399" y="3811240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2E1AAA2-C233-4E4C-80BC-0AA10D57BABD}"/>
              </a:ext>
            </a:extLst>
          </p:cNvPr>
          <p:cNvSpPr/>
          <p:nvPr/>
        </p:nvSpPr>
        <p:spPr>
          <a:xfrm>
            <a:off x="1607809" y="5367455"/>
            <a:ext cx="1517650" cy="884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3CBDC10-CB5B-4CD0-A14C-2E2789674473}"/>
                  </a:ext>
                </a:extLst>
              </p:cNvPr>
              <p:cNvSpPr txBox="1"/>
              <p:nvPr/>
            </p:nvSpPr>
            <p:spPr>
              <a:xfrm>
                <a:off x="595805" y="5169222"/>
                <a:ext cx="51905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2.1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5.4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3CBDC10-CB5B-4CD0-A14C-2E278967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05" y="5169222"/>
                <a:ext cx="519053" cy="12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5897601E-E874-4F08-9634-C86E68572C8A}"/>
              </a:ext>
            </a:extLst>
          </p:cNvPr>
          <p:cNvSpPr/>
          <p:nvPr/>
        </p:nvSpPr>
        <p:spPr>
          <a:xfrm>
            <a:off x="1195579" y="5561050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03A6E566-E4D1-4E27-8A78-3ACB5016F5C8}"/>
              </a:ext>
            </a:extLst>
          </p:cNvPr>
          <p:cNvSpPr/>
          <p:nvPr/>
        </p:nvSpPr>
        <p:spPr>
          <a:xfrm>
            <a:off x="3152861" y="5573005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8A85336-EF3D-4A41-8EA7-CAC27BEEE7F0}"/>
              </a:ext>
            </a:extLst>
          </p:cNvPr>
          <p:cNvSpPr/>
          <p:nvPr/>
        </p:nvSpPr>
        <p:spPr>
          <a:xfrm>
            <a:off x="5761531" y="5381285"/>
            <a:ext cx="1517650" cy="884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2BE2112-2353-4BCB-AAB8-3D97BD344285}"/>
                  </a:ext>
                </a:extLst>
              </p:cNvPr>
              <p:cNvSpPr txBox="1"/>
              <p:nvPr/>
            </p:nvSpPr>
            <p:spPr>
              <a:xfrm>
                <a:off x="4800064" y="5169222"/>
                <a:ext cx="51905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2BE2112-2353-4BCB-AAB8-3D97BD34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64" y="5169222"/>
                <a:ext cx="519053" cy="1272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857A9667-A38E-4842-B9CE-A22308E4FFB8}"/>
              </a:ext>
            </a:extLst>
          </p:cNvPr>
          <p:cNvSpPr/>
          <p:nvPr/>
        </p:nvSpPr>
        <p:spPr>
          <a:xfrm>
            <a:off x="5349301" y="5574880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箭號: 向右 47">
            <a:extLst>
              <a:ext uri="{FF2B5EF4-FFF2-40B4-BE49-F238E27FC236}">
                <a16:creationId xmlns:a16="http://schemas.microsoft.com/office/drawing/2014/main" id="{570D7E69-7024-4770-BD6F-F26CBEBD93E7}"/>
              </a:ext>
            </a:extLst>
          </p:cNvPr>
          <p:cNvSpPr/>
          <p:nvPr/>
        </p:nvSpPr>
        <p:spPr>
          <a:xfrm>
            <a:off x="7306583" y="5586835"/>
            <a:ext cx="384828" cy="4977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F3EE30A-CE34-4A41-9854-8143F24B3722}"/>
              </a:ext>
            </a:extLst>
          </p:cNvPr>
          <p:cNvSpPr txBox="1"/>
          <p:nvPr/>
        </p:nvSpPr>
        <p:spPr>
          <a:xfrm>
            <a:off x="7091116" y="1748640"/>
            <a:ext cx="212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high dimensional vector</a:t>
            </a:r>
            <a:endParaRPr lang="zh-TW" altLang="en-US" sz="24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9B9EB33-7C74-4CEA-B9EC-6AA0808A2661}"/>
              </a:ext>
            </a:extLst>
          </p:cNvPr>
          <p:cNvSpPr/>
          <p:nvPr/>
        </p:nvSpPr>
        <p:spPr>
          <a:xfrm>
            <a:off x="3877148" y="30368"/>
            <a:ext cx="523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Powered by: </a:t>
            </a:r>
            <a:r>
              <a:rPr lang="zh-TW" altLang="en-US" dirty="0"/>
              <a:t>http://mattya.github.io/chainer-DCGAN/</a:t>
            </a: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CDAE21A5-E061-46CB-A1D4-47470495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75" y="5381285"/>
            <a:ext cx="914528" cy="914528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4BFE2901-C928-48BA-9CE0-F7E5B4311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45" y="5381285"/>
            <a:ext cx="914528" cy="914528"/>
          </a:xfrm>
          <a:prstGeom prst="rect">
            <a:avLst/>
          </a:prstGeom>
        </p:spPr>
      </p:pic>
      <p:pic>
        <p:nvPicPr>
          <p:cNvPr id="57" name="圖片 56" descr="一張含有 服飾 的圖片&#10;&#10;描述是以高可信度產生">
            <a:extLst>
              <a:ext uri="{FF2B5EF4-FFF2-40B4-BE49-F238E27FC236}">
                <a16:creationId xmlns:a16="http://schemas.microsoft.com/office/drawing/2014/main" id="{7D08D691-051B-4EF2-84C9-2D1BB3A59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11" y="3595218"/>
            <a:ext cx="914528" cy="914528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B880FB14-AD52-4C08-B98C-B1BA9D40E1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77" y="3544334"/>
            <a:ext cx="914528" cy="91452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FCDBB5B-3C11-4848-9AEA-913E016EB75F}"/>
              </a:ext>
            </a:extLst>
          </p:cNvPr>
          <p:cNvSpPr txBox="1"/>
          <p:nvPr/>
        </p:nvSpPr>
        <p:spPr>
          <a:xfrm>
            <a:off x="1251408" y="4421813"/>
            <a:ext cx="321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Each dimension of input vector represents some characteristics.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B40B056-2702-481D-B22B-A47F64D9B741}"/>
              </a:ext>
            </a:extLst>
          </p:cNvPr>
          <p:cNvSpPr txBox="1"/>
          <p:nvPr/>
        </p:nvSpPr>
        <p:spPr>
          <a:xfrm>
            <a:off x="5906587" y="4479934"/>
            <a:ext cx="156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Longer hair</a:t>
            </a:r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51E67EF-D6B0-4692-B770-26273C319678}"/>
              </a:ext>
            </a:extLst>
          </p:cNvPr>
          <p:cNvSpPr txBox="1"/>
          <p:nvPr/>
        </p:nvSpPr>
        <p:spPr>
          <a:xfrm>
            <a:off x="1783049" y="6271316"/>
            <a:ext cx="156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blue hair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21533F8-EBAA-44F2-A314-5B68B701BB6C}"/>
              </a:ext>
            </a:extLst>
          </p:cNvPr>
          <p:cNvSpPr txBox="1"/>
          <p:nvPr/>
        </p:nvSpPr>
        <p:spPr>
          <a:xfrm>
            <a:off x="5870007" y="6258616"/>
            <a:ext cx="156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Open mouth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CBAE13-567E-48E0-929C-521E6C028250}"/>
              </a:ext>
            </a:extLst>
          </p:cNvPr>
          <p:cNvSpPr/>
          <p:nvPr/>
        </p:nvSpPr>
        <p:spPr>
          <a:xfrm flipH="1" flipV="1">
            <a:off x="4875757" y="3390429"/>
            <a:ext cx="351615" cy="259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A08DC14-763D-4B7E-A9B2-E648F7A85258}"/>
              </a:ext>
            </a:extLst>
          </p:cNvPr>
          <p:cNvSpPr/>
          <p:nvPr/>
        </p:nvSpPr>
        <p:spPr>
          <a:xfrm>
            <a:off x="4864389" y="6226623"/>
            <a:ext cx="374355" cy="240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7446C29-BE85-45CF-B45C-4427704B35EF}"/>
              </a:ext>
            </a:extLst>
          </p:cNvPr>
          <p:cNvSpPr/>
          <p:nvPr/>
        </p:nvSpPr>
        <p:spPr>
          <a:xfrm>
            <a:off x="660130" y="5912357"/>
            <a:ext cx="382397" cy="301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0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22" grpId="0" animBg="1"/>
      <p:bldP spid="23" grpId="0"/>
      <p:bldP spid="24" grpId="0" animBg="1"/>
      <p:bldP spid="27" grpId="0" animBg="1"/>
      <p:bldP spid="28" grpId="0" animBg="1"/>
      <p:bldP spid="30" grpId="0"/>
      <p:bldP spid="33" grpId="0" animBg="1"/>
      <p:bldP spid="34" grpId="0" animBg="1"/>
      <p:bldP spid="35" grpId="0"/>
      <p:bldP spid="36" grpId="0" animBg="1"/>
      <p:bldP spid="38" grpId="0" animBg="1"/>
      <p:bldP spid="39" grpId="0" animBg="1"/>
      <p:bldP spid="40" grpId="0"/>
      <p:bldP spid="41" grpId="0" animBg="1"/>
      <p:bldP spid="43" grpId="0" animBg="1"/>
      <p:bldP spid="44" grpId="0" animBg="1"/>
      <p:bldP spid="45" grpId="0"/>
      <p:bldP spid="46" grpId="0" animBg="1"/>
      <p:bldP spid="48" grpId="0" animBg="1"/>
      <p:bldP spid="49" grpId="0"/>
      <p:bldP spid="3" grpId="0"/>
      <p:bldP spid="37" grpId="0"/>
      <p:bldP spid="42" grpId="0"/>
      <p:bldP spid="47" grpId="0"/>
      <p:bldP spid="6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4592</TotalTime>
  <Words>2954</Words>
  <Application>Microsoft Office PowerPoint</Application>
  <PresentationFormat>如螢幕大小 (4:3)</PresentationFormat>
  <Paragraphs>861</Paragraphs>
  <Slides>69</Slides>
  <Notes>26</Notes>
  <HiddenSlides>0</HiddenSlides>
  <MMClips>1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81" baseType="lpstr">
      <vt:lpstr>Lucida Grande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方程式</vt:lpstr>
      <vt:lpstr>Introduction of Generative Adversarial Network (GAN)</vt:lpstr>
      <vt:lpstr>Generative Adversarial Network (GAN)</vt:lpstr>
      <vt:lpstr>Yann LeCun’s comment</vt:lpstr>
      <vt:lpstr>Yann LeCun’s comment</vt:lpstr>
      <vt:lpstr>PowerPoint 簡報</vt:lpstr>
      <vt:lpstr>ICASSP</vt:lpstr>
      <vt:lpstr>Outline</vt:lpstr>
      <vt:lpstr>Generation</vt:lpstr>
      <vt:lpstr>Basic Idea of GAN</vt:lpstr>
      <vt:lpstr>Basic Idea of GAN</vt:lpstr>
      <vt:lpstr>Basic Idea of GAN</vt:lpstr>
      <vt:lpstr>Basic Idea of GAN</vt:lpstr>
      <vt:lpstr>Basic Idea of GAN (和平的比喻)</vt:lpstr>
      <vt:lpstr>Generator v.s. Discriminator</vt:lpstr>
      <vt:lpstr>PowerPoint 簡報</vt:lpstr>
      <vt:lpstr>PowerPoint 簡報</vt:lpstr>
      <vt:lpstr>PowerPoint 簡報</vt:lpstr>
      <vt:lpstr>Anime Face Generation</vt:lpstr>
      <vt:lpstr>Anime Face Generation</vt:lpstr>
      <vt:lpstr>Anime Face Generation</vt:lpstr>
      <vt:lpstr>Anime Face Generation</vt:lpstr>
      <vt:lpstr>Anime Face Generation</vt:lpstr>
      <vt:lpstr>Anime Face Generation</vt:lpstr>
      <vt:lpstr>Anime Face Generation</vt:lpstr>
      <vt:lpstr>The faces generated by machine.</vt:lpstr>
      <vt:lpstr>PowerPoint 簡報</vt:lpstr>
      <vt:lpstr>Outline</vt:lpstr>
      <vt:lpstr>Structured Learning</vt:lpstr>
      <vt:lpstr>Output Sequence</vt:lpstr>
      <vt:lpstr>Output Matrix</vt:lpstr>
      <vt:lpstr>Why Structured Learning Challenging?</vt:lpstr>
      <vt:lpstr>Why Structured Learning Challenging?</vt:lpstr>
      <vt:lpstr>Structured Learning Approach</vt:lpstr>
      <vt:lpstr>Outline</vt:lpstr>
      <vt:lpstr>Generator</vt:lpstr>
      <vt:lpstr>Generator</vt:lpstr>
      <vt:lpstr>Auto-encoder</vt:lpstr>
      <vt:lpstr>Auto-encoder</vt:lpstr>
      <vt:lpstr>Auto-encoder</vt:lpstr>
      <vt:lpstr>Auto-encoder</vt:lpstr>
      <vt:lpstr>Auto-encoder</vt:lpstr>
      <vt:lpstr>PowerPoint 簡報</vt:lpstr>
      <vt:lpstr>What do we miss?</vt:lpstr>
      <vt:lpstr>What do we miss?</vt:lpstr>
      <vt:lpstr>What do we miss?</vt:lpstr>
      <vt:lpstr>(Variational) Auto-encoder</vt:lpstr>
      <vt:lpstr>Outline</vt:lpstr>
      <vt:lpstr>Discriminator </vt:lpstr>
      <vt:lpstr>Discriminator </vt:lpstr>
      <vt:lpstr>Discriminator </vt:lpstr>
      <vt:lpstr>Discriminator - Training</vt:lpstr>
      <vt:lpstr>Discriminator - Training</vt:lpstr>
      <vt:lpstr>Discriminator - Training</vt:lpstr>
      <vt:lpstr>Discriminator - Training</vt:lpstr>
      <vt:lpstr>Discriminator - Training</vt:lpstr>
      <vt:lpstr>PowerPoint 簡報</vt:lpstr>
      <vt:lpstr>Generator v.s. Discriminator</vt:lpstr>
      <vt:lpstr>Generator + Discriminator</vt:lpstr>
      <vt:lpstr>Benefit of GAN</vt:lpstr>
      <vt:lpstr>GAN</vt:lpstr>
      <vt:lpstr>PowerPoint 簡報</vt:lpstr>
      <vt:lpstr>Next Time</vt:lpstr>
      <vt:lpstr>Outline</vt:lpstr>
      <vt:lpstr>Generator </vt:lpstr>
      <vt:lpstr>Discriminator</vt:lpstr>
      <vt:lpstr>Discriminator</vt:lpstr>
      <vt:lpstr>Discriminator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94</cp:revision>
  <dcterms:created xsi:type="dcterms:W3CDTF">2017-08-05T10:25:24Z</dcterms:created>
  <dcterms:modified xsi:type="dcterms:W3CDTF">2018-05-03T15:17:49Z</dcterms:modified>
</cp:coreProperties>
</file>